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Caveat"/>
      <p:regular r:id="rId37"/>
      <p:bold r:id="rId38"/>
    </p:embeddedFont>
    <p:embeddedFont>
      <p:font typeface="Merriweather Light"/>
      <p:regular r:id="rId39"/>
      <p:bold r:id="rId40"/>
      <p:italic r:id="rId41"/>
      <p:boldItalic r:id="rId42"/>
    </p:embeddedFont>
    <p:embeddedFont>
      <p:font typeface="Oswald"/>
      <p:regular r:id="rId43"/>
      <p:bold r:id="rId44"/>
    </p:embeddedFont>
    <p:embeddedFont>
      <p:font typeface="Merriweather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A4A3A4"/>
          </p15:clr>
        </p15:guide>
        <p15:guide id="2" orient="horz" pos="162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49" roundtripDataSignature="AMtx7mhCp892W3upX914crl7Re0em1cm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  <p:guide pos="162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Light-bold.fntdata"/><Relationship Id="rId42" Type="http://schemas.openxmlformats.org/officeDocument/2006/relationships/font" Target="fonts/MerriweatherLight-boldItalic.fntdata"/><Relationship Id="rId41" Type="http://schemas.openxmlformats.org/officeDocument/2006/relationships/font" Target="fonts/MerriweatherLight-italic.fntdata"/><Relationship Id="rId44" Type="http://schemas.openxmlformats.org/officeDocument/2006/relationships/font" Target="fonts/Oswald-bold.fntdata"/><Relationship Id="rId43" Type="http://schemas.openxmlformats.org/officeDocument/2006/relationships/font" Target="fonts/Oswald-regular.fntdata"/><Relationship Id="rId46" Type="http://schemas.openxmlformats.org/officeDocument/2006/relationships/font" Target="fonts/Merriweather-bold.fntdata"/><Relationship Id="rId45" Type="http://schemas.openxmlformats.org/officeDocument/2006/relationships/font" Target="fonts/Merriweather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erriweather-boldItalic.fntdata"/><Relationship Id="rId47" Type="http://schemas.openxmlformats.org/officeDocument/2006/relationships/font" Target="fonts/Merriweather-italic.fntdata"/><Relationship Id="rId49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Caveat-regular.fntdata"/><Relationship Id="rId36" Type="http://schemas.openxmlformats.org/officeDocument/2006/relationships/slide" Target="slides/slide31.xml"/><Relationship Id="rId39" Type="http://schemas.openxmlformats.org/officeDocument/2006/relationships/font" Target="fonts/MerriweatherLight-regular.fntdata"/><Relationship Id="rId38" Type="http://schemas.openxmlformats.org/officeDocument/2006/relationships/font" Target="fonts/Caveat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" name="Google Shape;5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63a2ec9a06_0_1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63a2ec9a06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3a2ec9a06_0_1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63a2ec9a06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3a2ec9a06_0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63a2ec9a0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63a2ec9a06_0_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63a2ec9a06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63a2ec9a06_0_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63a2ec9a06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3a2ec9a06_0_1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g63a2ec9a06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617664b8fc_2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g617664b8fc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63a2ec9a06_0_1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63a2ec9a06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63a2ec9a06_0_1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g63a2ec9a06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3a2ec9a06_0_1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g63a2ec9a06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3a2ec9a06_0_2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g63a2ec9a06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63a2ec9a06_0_2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g63a2ec9a06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63a2ec9a06_0_2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g63a2ec9a06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63a2ec9a06_2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63a2ec9a06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63ac257c9c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g63ac257c9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63ac257c9c_0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g63ac257c9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63ac257c9c_0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g63ac257c9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17664b8fc_3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g617664b8fc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63ac257c9c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63ac257c9c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3a2ec9a06_0_2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63a2ec9a06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3a2ec9a06_0_3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63a2ec9a06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3ac257c9c_0_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63ac257c9c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31.png"/><Relationship Id="rId7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30.png"/><Relationship Id="rId7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56.png"/><Relationship Id="rId7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29.png"/><Relationship Id="rId7" Type="http://schemas.openxmlformats.org/officeDocument/2006/relationships/image" Target="../media/image54.png"/><Relationship Id="rId8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36.png"/><Relationship Id="rId8" Type="http://schemas.openxmlformats.org/officeDocument/2006/relationships/image" Target="../media/image5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36.png"/><Relationship Id="rId8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35.png"/><Relationship Id="rId8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40.png"/><Relationship Id="rId8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49.png"/><Relationship Id="rId8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28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5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42.jpg"/><Relationship Id="rId7" Type="http://schemas.openxmlformats.org/officeDocument/2006/relationships/image" Target="../media/image4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4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5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57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48.jpg"/><Relationship Id="rId7" Type="http://schemas.openxmlformats.org/officeDocument/2006/relationships/image" Target="../media/image50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53.png"/><Relationship Id="rId8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11" Type="http://schemas.openxmlformats.org/officeDocument/2006/relationships/image" Target="../media/image23.png"/><Relationship Id="rId10" Type="http://schemas.openxmlformats.org/officeDocument/2006/relationships/image" Target="../media/image21.png"/><Relationship Id="rId12" Type="http://schemas.openxmlformats.org/officeDocument/2006/relationships/image" Target="../media/image22.png"/><Relationship Id="rId9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15.png"/><Relationship Id="rId8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21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"/>
          <p:cNvSpPr/>
          <p:nvPr/>
        </p:nvSpPr>
        <p:spPr>
          <a:xfrm>
            <a:off x="828850" y="2435450"/>
            <a:ext cx="2229300" cy="2229300"/>
          </a:xfrm>
          <a:prstGeom prst="ellipse">
            <a:avLst/>
          </a:prstGeom>
          <a:noFill/>
          <a:ln cap="flat" cmpd="sng" w="1143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"/>
          <p:cNvSpPr txBox="1"/>
          <p:nvPr/>
        </p:nvSpPr>
        <p:spPr>
          <a:xfrm>
            <a:off x="0" y="0"/>
            <a:ext cx="91440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GB" sz="5000" u="none" cap="none" strike="noStrike">
                <a:solidFill>
                  <a:srgbClr val="000000"/>
                </a:solidFill>
                <a:highlight>
                  <a:srgbClr val="00FFFF"/>
                </a:highlight>
                <a:latin typeface="Caveat"/>
                <a:ea typeface="Caveat"/>
                <a:cs typeface="Caveat"/>
                <a:sym typeface="Caveat"/>
              </a:rPr>
              <a:t>SM</a:t>
            </a:r>
            <a:r>
              <a:rPr b="1" i="0" lang="en-GB" sz="5000" u="none" cap="none" strike="noStrike">
                <a:solidFill>
                  <a:srgbClr val="000000"/>
                </a:solidFill>
                <a:highlight>
                  <a:srgbClr val="00FFFF"/>
                </a:highlight>
                <a:latin typeface="Caveat"/>
                <a:ea typeface="Caveat"/>
                <a:cs typeface="Caveat"/>
                <a:sym typeface="Caveat"/>
              </a:rPr>
              <a:t>OOBOARD</a:t>
            </a:r>
            <a:r>
              <a:rPr b="1" i="0" lang="en-GB" sz="4800" u="none" cap="none" strike="noStrike">
                <a:solidFill>
                  <a:srgbClr val="000000"/>
                </a:solidFill>
                <a:highlight>
                  <a:srgbClr val="00FFFF"/>
                </a:highlight>
                <a:latin typeface="Caveat"/>
                <a:ea typeface="Caveat"/>
                <a:cs typeface="Caveat"/>
                <a:sym typeface="Caveat"/>
              </a:rPr>
              <a:t> </a:t>
            </a:r>
            <a:endParaRPr b="1" i="0" sz="4800" u="none" cap="none" strike="noStrike">
              <a:solidFill>
                <a:srgbClr val="000000"/>
              </a:solidFill>
              <a:highlight>
                <a:srgbClr val="00FFFF"/>
              </a:highlight>
              <a:latin typeface="Caveat"/>
              <a:ea typeface="Caveat"/>
              <a:cs typeface="Caveat"/>
              <a:sym typeface="Cave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>
                <a:latin typeface="Merriweather"/>
                <a:ea typeface="Merriweather"/>
                <a:cs typeface="Merriweather"/>
                <a:sym typeface="Merriweather"/>
              </a:rPr>
              <a:t>                       </a:t>
            </a:r>
            <a:r>
              <a:rPr b="0" i="0" lang="en-GB" sz="2000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Singapore Management University</a:t>
            </a:r>
            <a:endParaRPr b="0" i="0" sz="20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54" name="Google Shape;54;p1"/>
          <p:cNvCxnSpPr/>
          <p:nvPr/>
        </p:nvCxnSpPr>
        <p:spPr>
          <a:xfrm>
            <a:off x="0" y="824500"/>
            <a:ext cx="9149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" name="Google Shape;55;p1"/>
          <p:cNvCxnSpPr/>
          <p:nvPr/>
        </p:nvCxnSpPr>
        <p:spPr>
          <a:xfrm>
            <a:off x="-2700" y="1286450"/>
            <a:ext cx="9149400" cy="0"/>
          </a:xfrm>
          <a:prstGeom prst="straightConnector1">
            <a:avLst/>
          </a:prstGeom>
          <a:noFill/>
          <a:ln cap="flat" cmpd="sng" w="762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1"/>
          <p:cNvSpPr txBox="1"/>
          <p:nvPr/>
        </p:nvSpPr>
        <p:spPr>
          <a:xfrm>
            <a:off x="219938" y="1381700"/>
            <a:ext cx="10824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i="0" lang="en-GB" sz="1800" u="none" cap="none" strike="noStrike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Matthew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i="0" lang="en-GB" sz="1800" u="none" cap="none" strike="noStrike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Tan</a:t>
            </a:r>
            <a:endParaRPr i="0" sz="1800" u="none" cap="none" strike="noStrike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1789825" y="1302550"/>
            <a:ext cx="10824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i="0" lang="en-GB" sz="1800" u="none" cap="none" strike="noStrike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Lau</a:t>
            </a:r>
            <a:endParaRPr i="0" sz="1800" u="none" cap="none" strike="noStrike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i="0" lang="en-GB" sz="1800" u="none" cap="none" strike="noStrike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You Xing</a:t>
            </a:r>
            <a:endParaRPr i="0" sz="1800" u="none" cap="none" strike="noStrike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8" name="Google Shape;58;p1"/>
          <p:cNvSpPr txBox="1"/>
          <p:nvPr/>
        </p:nvSpPr>
        <p:spPr>
          <a:xfrm>
            <a:off x="3166660" y="1413713"/>
            <a:ext cx="12999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800">
                <a:latin typeface="Caveat"/>
                <a:ea typeface="Caveat"/>
                <a:cs typeface="Caveat"/>
                <a:sym typeface="Caveat"/>
              </a:rPr>
              <a:t>Qing </a:t>
            </a:r>
            <a:r>
              <a:rPr i="0" lang="en-GB" sz="1800" u="none" cap="none" strike="noStrike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Hong</a:t>
            </a:r>
            <a:r>
              <a:rPr lang="en-GB" sz="1800"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i="0" lang="en-GB" sz="1800" u="none" cap="none" strike="noStrike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Ji</a:t>
            </a:r>
            <a:endParaRPr i="0" sz="1800" u="none" cap="none" strike="noStrike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4731700" y="1383775"/>
            <a:ext cx="10824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i="0" lang="en-GB" sz="1800" u="none" cap="none" strike="noStrike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Verdant</a:t>
            </a:r>
            <a:endParaRPr i="0" sz="1800" u="none" cap="none" strike="noStrike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60" name="Google Shape;60;p1"/>
          <p:cNvSpPr txBox="1"/>
          <p:nvPr/>
        </p:nvSpPr>
        <p:spPr>
          <a:xfrm>
            <a:off x="6070900" y="1413713"/>
            <a:ext cx="10824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i="0" lang="en-GB" sz="1800" u="none" cap="none" strike="noStrike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Charmaine</a:t>
            </a:r>
            <a:endParaRPr i="0" sz="1800" u="none" cap="none" strike="noStrike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1" name="Google Shape;61;p1"/>
          <p:cNvSpPr txBox="1"/>
          <p:nvPr/>
        </p:nvSpPr>
        <p:spPr>
          <a:xfrm>
            <a:off x="7253450" y="1381700"/>
            <a:ext cx="17853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i="0" lang="en-GB" sz="1800" u="none" cap="none" strike="noStrike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Yibing</a:t>
            </a:r>
            <a:r>
              <a:rPr lang="en-GB" sz="1800">
                <a:latin typeface="Caveat"/>
                <a:ea typeface="Caveat"/>
                <a:cs typeface="Caveat"/>
                <a:sym typeface="Caveat"/>
              </a:rPr>
              <a:t> 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i="0" lang="en-GB" sz="1800" u="none" cap="none" strike="noStrike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Chen</a:t>
            </a:r>
            <a:endParaRPr i="0" sz="1800" u="none" cap="none" strike="noStrike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62" name="Google Shape;62;p1"/>
          <p:cNvCxnSpPr/>
          <p:nvPr/>
        </p:nvCxnSpPr>
        <p:spPr>
          <a:xfrm>
            <a:off x="1603900" y="1404350"/>
            <a:ext cx="0" cy="57360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" name="Google Shape;63;p1"/>
          <p:cNvCxnSpPr/>
          <p:nvPr/>
        </p:nvCxnSpPr>
        <p:spPr>
          <a:xfrm>
            <a:off x="3058150" y="1404350"/>
            <a:ext cx="0" cy="57360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" name="Google Shape;64;p1"/>
          <p:cNvCxnSpPr/>
          <p:nvPr/>
        </p:nvCxnSpPr>
        <p:spPr>
          <a:xfrm>
            <a:off x="4575075" y="1404350"/>
            <a:ext cx="0" cy="57360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" name="Google Shape;65;p1"/>
          <p:cNvCxnSpPr/>
          <p:nvPr/>
        </p:nvCxnSpPr>
        <p:spPr>
          <a:xfrm>
            <a:off x="5970750" y="1404350"/>
            <a:ext cx="0" cy="57360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" name="Google Shape;66;p1"/>
          <p:cNvCxnSpPr/>
          <p:nvPr/>
        </p:nvCxnSpPr>
        <p:spPr>
          <a:xfrm>
            <a:off x="7253450" y="1404350"/>
            <a:ext cx="0" cy="57360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" name="Google Shape;67;p1"/>
          <p:cNvCxnSpPr/>
          <p:nvPr/>
        </p:nvCxnSpPr>
        <p:spPr>
          <a:xfrm>
            <a:off x="-2700" y="2054700"/>
            <a:ext cx="9149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" name="Google Shape;68;p1"/>
          <p:cNvSpPr txBox="1"/>
          <p:nvPr/>
        </p:nvSpPr>
        <p:spPr>
          <a:xfrm>
            <a:off x="888775" y="2557788"/>
            <a:ext cx="18693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i="0" lang="en-GB" sz="6000" u="none" cap="none" strike="noStrike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Group</a:t>
            </a:r>
            <a:endParaRPr i="0" sz="6000" u="none" cap="none" strike="noStrike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GB" sz="6000" u="none" cap="none" strike="noStrike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 7</a:t>
            </a:r>
            <a:endParaRPr b="1" i="0" sz="6000" u="none" cap="none" strike="noStrike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9" name="Google Shape;69;p1"/>
          <p:cNvSpPr txBox="1"/>
          <p:nvPr/>
        </p:nvSpPr>
        <p:spPr>
          <a:xfrm>
            <a:off x="7632425" y="848600"/>
            <a:ext cx="12804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25 Sep 2019</a:t>
            </a:r>
            <a:endParaRPr b="0" i="0" sz="1400" u="none" cap="none" strike="noStrike">
              <a:solidFill>
                <a:srgbClr val="000000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cxnSp>
        <p:nvCxnSpPr>
          <p:cNvPr id="70" name="Google Shape;70;p1"/>
          <p:cNvCxnSpPr/>
          <p:nvPr/>
        </p:nvCxnSpPr>
        <p:spPr>
          <a:xfrm>
            <a:off x="7253450" y="895725"/>
            <a:ext cx="0" cy="31950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1" name="Google Shape;71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5400" y="2309125"/>
            <a:ext cx="5781050" cy="2341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"/>
          <p:cNvSpPr txBox="1"/>
          <p:nvPr/>
        </p:nvSpPr>
        <p:spPr>
          <a:xfrm>
            <a:off x="7875000" y="2645450"/>
            <a:ext cx="12690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0" u="none" cap="none" strike="noStrike">
              <a:solidFill>
                <a:srgbClr val="07376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224" name="Google Shape;224;p7"/>
          <p:cNvCxnSpPr/>
          <p:nvPr/>
        </p:nvCxnSpPr>
        <p:spPr>
          <a:xfrm>
            <a:off x="1259225" y="346775"/>
            <a:ext cx="0" cy="4407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225" name="Google Shape;225;p7"/>
          <p:cNvPicPr preferRelativeResize="0"/>
          <p:nvPr/>
        </p:nvPicPr>
        <p:blipFill rotWithShape="1">
          <a:blip r:embed="rId3">
            <a:alphaModFix/>
          </a:blip>
          <a:srcRect b="50521" l="7061" r="11298" t="25012"/>
          <a:stretch/>
        </p:blipFill>
        <p:spPr>
          <a:xfrm>
            <a:off x="193283" y="2972116"/>
            <a:ext cx="929900" cy="8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7"/>
          <p:cNvPicPr preferRelativeResize="0"/>
          <p:nvPr/>
        </p:nvPicPr>
        <p:blipFill rotWithShape="1">
          <a:blip r:embed="rId3">
            <a:alphaModFix/>
          </a:blip>
          <a:srcRect b="1378" l="7061" r="11298" t="74153"/>
          <a:stretch/>
        </p:blipFill>
        <p:spPr>
          <a:xfrm>
            <a:off x="193283" y="3860168"/>
            <a:ext cx="918853" cy="89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7"/>
          <p:cNvPicPr preferRelativeResize="0"/>
          <p:nvPr/>
        </p:nvPicPr>
        <p:blipFill rotWithShape="1">
          <a:blip r:embed="rId3">
            <a:alphaModFix/>
          </a:blip>
          <a:srcRect b="74229" l="7061" r="11298" t="0"/>
          <a:stretch/>
        </p:blipFill>
        <p:spPr>
          <a:xfrm>
            <a:off x="187738" y="346775"/>
            <a:ext cx="929900" cy="8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7"/>
          <p:cNvPicPr preferRelativeResize="0"/>
          <p:nvPr/>
        </p:nvPicPr>
        <p:blipFill rotWithShape="1">
          <a:blip r:embed="rId4">
            <a:alphaModFix/>
          </a:blip>
          <a:srcRect b="0" l="67780" r="0" t="0"/>
          <a:stretch/>
        </p:blipFill>
        <p:spPr>
          <a:xfrm>
            <a:off x="210769" y="1244926"/>
            <a:ext cx="894927" cy="8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7"/>
          <p:cNvPicPr preferRelativeResize="0"/>
          <p:nvPr/>
        </p:nvPicPr>
        <p:blipFill rotWithShape="1">
          <a:blip r:embed="rId5">
            <a:alphaModFix/>
          </a:blip>
          <a:srcRect b="25281" l="7061" r="11298" t="50251"/>
          <a:stretch/>
        </p:blipFill>
        <p:spPr>
          <a:xfrm>
            <a:off x="187751" y="2084064"/>
            <a:ext cx="929900" cy="852701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7"/>
          <p:cNvSpPr txBox="1"/>
          <p:nvPr/>
        </p:nvSpPr>
        <p:spPr>
          <a:xfrm>
            <a:off x="1259225" y="1734025"/>
            <a:ext cx="78849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200">
                <a:solidFill>
                  <a:srgbClr val="212121"/>
                </a:solidFill>
                <a:highlight>
                  <a:srgbClr val="00FFFF"/>
                </a:highlight>
                <a:latin typeface="Caveat"/>
                <a:ea typeface="Caveat"/>
                <a:cs typeface="Caveat"/>
                <a:sym typeface="Caveat"/>
              </a:rPr>
              <a:t>Personas</a:t>
            </a:r>
            <a:endParaRPr b="1" sz="7200">
              <a:solidFill>
                <a:srgbClr val="212121"/>
              </a:solidFill>
              <a:highlight>
                <a:srgbClr val="00FFFF"/>
              </a:highlight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63a2ec9a06_0_107"/>
          <p:cNvSpPr txBox="1"/>
          <p:nvPr/>
        </p:nvSpPr>
        <p:spPr>
          <a:xfrm>
            <a:off x="7875000" y="2645450"/>
            <a:ext cx="12690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0" u="none" cap="none" strike="noStrike">
              <a:solidFill>
                <a:srgbClr val="07376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236" name="Google Shape;236;g63a2ec9a06_0_107"/>
          <p:cNvCxnSpPr/>
          <p:nvPr/>
        </p:nvCxnSpPr>
        <p:spPr>
          <a:xfrm>
            <a:off x="1259225" y="346775"/>
            <a:ext cx="0" cy="4407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237" name="Google Shape;237;g63a2ec9a06_0_107"/>
          <p:cNvPicPr preferRelativeResize="0"/>
          <p:nvPr/>
        </p:nvPicPr>
        <p:blipFill rotWithShape="1">
          <a:blip r:embed="rId3">
            <a:alphaModFix/>
          </a:blip>
          <a:srcRect b="50519" l="7061" r="11298" t="25012"/>
          <a:stretch/>
        </p:blipFill>
        <p:spPr>
          <a:xfrm>
            <a:off x="193283" y="2972116"/>
            <a:ext cx="929900" cy="8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63a2ec9a06_0_107"/>
          <p:cNvPicPr preferRelativeResize="0"/>
          <p:nvPr/>
        </p:nvPicPr>
        <p:blipFill rotWithShape="1">
          <a:blip r:embed="rId3">
            <a:alphaModFix/>
          </a:blip>
          <a:srcRect b="1379" l="7061" r="11298" t="74152"/>
          <a:stretch/>
        </p:blipFill>
        <p:spPr>
          <a:xfrm>
            <a:off x="193283" y="3860168"/>
            <a:ext cx="918853" cy="89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63a2ec9a06_0_107"/>
          <p:cNvPicPr preferRelativeResize="0"/>
          <p:nvPr/>
        </p:nvPicPr>
        <p:blipFill rotWithShape="1">
          <a:blip r:embed="rId3">
            <a:alphaModFix/>
          </a:blip>
          <a:srcRect b="74228" l="7061" r="11298" t="0"/>
          <a:stretch/>
        </p:blipFill>
        <p:spPr>
          <a:xfrm>
            <a:off x="193263" y="346775"/>
            <a:ext cx="929900" cy="8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63a2ec9a06_0_107"/>
          <p:cNvPicPr preferRelativeResize="0"/>
          <p:nvPr/>
        </p:nvPicPr>
        <p:blipFill rotWithShape="1">
          <a:blip r:embed="rId4">
            <a:alphaModFix/>
          </a:blip>
          <a:srcRect b="0" l="67780" r="0" t="0"/>
          <a:stretch/>
        </p:blipFill>
        <p:spPr>
          <a:xfrm>
            <a:off x="210769" y="1244926"/>
            <a:ext cx="894927" cy="8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63a2ec9a06_0_107"/>
          <p:cNvPicPr preferRelativeResize="0"/>
          <p:nvPr/>
        </p:nvPicPr>
        <p:blipFill rotWithShape="1">
          <a:blip r:embed="rId5">
            <a:alphaModFix/>
          </a:blip>
          <a:srcRect b="25279" l="7061" r="11298" t="50253"/>
          <a:stretch/>
        </p:blipFill>
        <p:spPr>
          <a:xfrm>
            <a:off x="187751" y="2084064"/>
            <a:ext cx="929900" cy="8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63a2ec9a06_0_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7300" y="0"/>
            <a:ext cx="35667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63a2ec9a06_0_107"/>
          <p:cNvSpPr txBox="1"/>
          <p:nvPr/>
        </p:nvSpPr>
        <p:spPr>
          <a:xfrm>
            <a:off x="1520276" y="622975"/>
            <a:ext cx="3566700" cy="3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Name: Jocelyn  </a:t>
            </a:r>
            <a:r>
              <a:rPr lang="en-GB" sz="2400">
                <a:solidFill>
                  <a:srgbClr val="FF9900"/>
                </a:solidFill>
                <a:latin typeface="Oswald"/>
                <a:ea typeface="Oswald"/>
                <a:cs typeface="Oswald"/>
                <a:sym typeface="Oswald"/>
              </a:rPr>
              <a:t>|</a:t>
            </a:r>
            <a:r>
              <a:rPr lang="en-GB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 Age: 24  </a:t>
            </a:r>
            <a:r>
              <a:rPr lang="en-GB" sz="2400">
                <a:solidFill>
                  <a:srgbClr val="FF9900"/>
                </a:solidFill>
                <a:latin typeface="Oswald"/>
                <a:ea typeface="Oswald"/>
                <a:cs typeface="Oswald"/>
                <a:sym typeface="Oswald"/>
              </a:rPr>
              <a:t>|</a:t>
            </a:r>
            <a:r>
              <a:rPr lang="en-GB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Major: Econs  </a:t>
            </a:r>
            <a:r>
              <a:rPr lang="en-GB" sz="2400">
                <a:solidFill>
                  <a:srgbClr val="FF9900"/>
                </a:solidFill>
                <a:latin typeface="Oswald"/>
                <a:ea typeface="Oswald"/>
                <a:cs typeface="Oswald"/>
                <a:sym typeface="Oswald"/>
              </a:rPr>
              <a:t>|</a:t>
            </a:r>
            <a:r>
              <a:rPr lang="en-GB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 Sophomore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Bio: “Push yourself, because no one is gonna do it for you”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Motivation: Graduate with summa cum laude, vibrant school life and expanding her social circle.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44" name="Google Shape;244;g63a2ec9a06_0_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10800000">
            <a:off x="1611463" y="2429500"/>
            <a:ext cx="2999100" cy="2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3a2ec9a06_0_118"/>
          <p:cNvSpPr txBox="1"/>
          <p:nvPr/>
        </p:nvSpPr>
        <p:spPr>
          <a:xfrm>
            <a:off x="7875000" y="2645450"/>
            <a:ext cx="12690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0" u="none" cap="none" strike="noStrike">
              <a:solidFill>
                <a:srgbClr val="07376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250" name="Google Shape;250;g63a2ec9a06_0_118"/>
          <p:cNvCxnSpPr/>
          <p:nvPr/>
        </p:nvCxnSpPr>
        <p:spPr>
          <a:xfrm>
            <a:off x="1259225" y="346775"/>
            <a:ext cx="0" cy="4407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251" name="Google Shape;251;g63a2ec9a06_0_118"/>
          <p:cNvPicPr preferRelativeResize="0"/>
          <p:nvPr/>
        </p:nvPicPr>
        <p:blipFill rotWithShape="1">
          <a:blip r:embed="rId3">
            <a:alphaModFix/>
          </a:blip>
          <a:srcRect b="50519" l="7061" r="11298" t="25012"/>
          <a:stretch/>
        </p:blipFill>
        <p:spPr>
          <a:xfrm>
            <a:off x="193283" y="2972116"/>
            <a:ext cx="929900" cy="8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63a2ec9a06_0_118"/>
          <p:cNvPicPr preferRelativeResize="0"/>
          <p:nvPr/>
        </p:nvPicPr>
        <p:blipFill rotWithShape="1">
          <a:blip r:embed="rId3">
            <a:alphaModFix/>
          </a:blip>
          <a:srcRect b="1379" l="7061" r="11298" t="74152"/>
          <a:stretch/>
        </p:blipFill>
        <p:spPr>
          <a:xfrm>
            <a:off x="193283" y="3860168"/>
            <a:ext cx="918853" cy="89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63a2ec9a06_0_118"/>
          <p:cNvPicPr preferRelativeResize="0"/>
          <p:nvPr/>
        </p:nvPicPr>
        <p:blipFill rotWithShape="1">
          <a:blip r:embed="rId3">
            <a:alphaModFix/>
          </a:blip>
          <a:srcRect b="74228" l="7061" r="11298" t="0"/>
          <a:stretch/>
        </p:blipFill>
        <p:spPr>
          <a:xfrm>
            <a:off x="187738" y="346775"/>
            <a:ext cx="929900" cy="8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63a2ec9a06_0_118"/>
          <p:cNvPicPr preferRelativeResize="0"/>
          <p:nvPr/>
        </p:nvPicPr>
        <p:blipFill rotWithShape="1">
          <a:blip r:embed="rId4">
            <a:alphaModFix/>
          </a:blip>
          <a:srcRect b="0" l="67780" r="0" t="0"/>
          <a:stretch/>
        </p:blipFill>
        <p:spPr>
          <a:xfrm>
            <a:off x="210756" y="1244926"/>
            <a:ext cx="894927" cy="8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63a2ec9a06_0_118"/>
          <p:cNvPicPr preferRelativeResize="0"/>
          <p:nvPr/>
        </p:nvPicPr>
        <p:blipFill rotWithShape="1">
          <a:blip r:embed="rId5">
            <a:alphaModFix/>
          </a:blip>
          <a:srcRect b="25279" l="7061" r="11298" t="50253"/>
          <a:stretch/>
        </p:blipFill>
        <p:spPr>
          <a:xfrm>
            <a:off x="187751" y="2084064"/>
            <a:ext cx="929900" cy="8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63a2ec9a06_0_1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18200" y="2761200"/>
            <a:ext cx="3556175" cy="2294249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63a2ec9a06_0_118"/>
          <p:cNvSpPr txBox="1"/>
          <p:nvPr/>
        </p:nvSpPr>
        <p:spPr>
          <a:xfrm>
            <a:off x="5855875" y="154400"/>
            <a:ext cx="3205800" cy="47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Goals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-GB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Join a low commitment CCA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-GB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Be more involved in school activities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Frustrations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-GB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Excessive emails 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-GB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Too little information provided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-GB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SMU website provide a list of CCA but not much information is given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-GB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Spent too much time researching on CCA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58" name="Google Shape;258;g63a2ec9a06_0_118"/>
          <p:cNvPicPr preferRelativeResize="0"/>
          <p:nvPr/>
        </p:nvPicPr>
        <p:blipFill rotWithShape="1">
          <a:blip r:embed="rId7">
            <a:alphaModFix/>
          </a:blip>
          <a:srcRect b="26441" l="7558" r="7609" t="50030"/>
          <a:stretch/>
        </p:blipFill>
        <p:spPr>
          <a:xfrm>
            <a:off x="3136225" y="256775"/>
            <a:ext cx="2719650" cy="37632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9" name="Google Shape;259;g63a2ec9a06_0_118"/>
          <p:cNvCxnSpPr/>
          <p:nvPr/>
        </p:nvCxnSpPr>
        <p:spPr>
          <a:xfrm>
            <a:off x="5872375" y="1735175"/>
            <a:ext cx="3172800" cy="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3a2ec9a06_0_59"/>
          <p:cNvSpPr txBox="1"/>
          <p:nvPr/>
        </p:nvSpPr>
        <p:spPr>
          <a:xfrm>
            <a:off x="7875000" y="2645450"/>
            <a:ext cx="12690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0" u="none" cap="none" strike="noStrike">
              <a:solidFill>
                <a:srgbClr val="07376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265" name="Google Shape;265;g63a2ec9a06_0_59"/>
          <p:cNvCxnSpPr/>
          <p:nvPr/>
        </p:nvCxnSpPr>
        <p:spPr>
          <a:xfrm>
            <a:off x="1259225" y="346775"/>
            <a:ext cx="0" cy="4407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266" name="Google Shape;266;g63a2ec9a06_0_59"/>
          <p:cNvPicPr preferRelativeResize="0"/>
          <p:nvPr/>
        </p:nvPicPr>
        <p:blipFill rotWithShape="1">
          <a:blip r:embed="rId3">
            <a:alphaModFix/>
          </a:blip>
          <a:srcRect b="50519" l="7061" r="11298" t="25012"/>
          <a:stretch/>
        </p:blipFill>
        <p:spPr>
          <a:xfrm>
            <a:off x="193283" y="2972116"/>
            <a:ext cx="929900" cy="8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63a2ec9a06_0_59"/>
          <p:cNvPicPr preferRelativeResize="0"/>
          <p:nvPr/>
        </p:nvPicPr>
        <p:blipFill rotWithShape="1">
          <a:blip r:embed="rId3">
            <a:alphaModFix/>
          </a:blip>
          <a:srcRect b="1379" l="7061" r="11298" t="74152"/>
          <a:stretch/>
        </p:blipFill>
        <p:spPr>
          <a:xfrm>
            <a:off x="193283" y="3860168"/>
            <a:ext cx="918853" cy="89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63a2ec9a06_0_59"/>
          <p:cNvPicPr preferRelativeResize="0"/>
          <p:nvPr/>
        </p:nvPicPr>
        <p:blipFill rotWithShape="1">
          <a:blip r:embed="rId3">
            <a:alphaModFix/>
          </a:blip>
          <a:srcRect b="74228" l="7061" r="11298" t="0"/>
          <a:stretch/>
        </p:blipFill>
        <p:spPr>
          <a:xfrm>
            <a:off x="187738" y="346775"/>
            <a:ext cx="929900" cy="8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63a2ec9a06_0_59"/>
          <p:cNvPicPr preferRelativeResize="0"/>
          <p:nvPr/>
        </p:nvPicPr>
        <p:blipFill rotWithShape="1">
          <a:blip r:embed="rId4">
            <a:alphaModFix/>
          </a:blip>
          <a:srcRect b="0" l="67780" r="0" t="0"/>
          <a:stretch/>
        </p:blipFill>
        <p:spPr>
          <a:xfrm>
            <a:off x="210756" y="1244926"/>
            <a:ext cx="894927" cy="8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63a2ec9a06_0_59"/>
          <p:cNvPicPr preferRelativeResize="0"/>
          <p:nvPr/>
        </p:nvPicPr>
        <p:blipFill rotWithShape="1">
          <a:blip r:embed="rId5">
            <a:alphaModFix/>
          </a:blip>
          <a:srcRect b="25279" l="7061" r="11298" t="50253"/>
          <a:stretch/>
        </p:blipFill>
        <p:spPr>
          <a:xfrm>
            <a:off x="187751" y="2084064"/>
            <a:ext cx="929900" cy="8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63a2ec9a06_0_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6175" y="0"/>
            <a:ext cx="37178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63a2ec9a06_0_59"/>
          <p:cNvSpPr txBox="1"/>
          <p:nvPr/>
        </p:nvSpPr>
        <p:spPr>
          <a:xfrm>
            <a:off x="1680425" y="154400"/>
            <a:ext cx="3323100" cy="26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Name: Jeff  </a:t>
            </a:r>
            <a:r>
              <a:rPr lang="en-GB" sz="2400">
                <a:solidFill>
                  <a:srgbClr val="4A86E8"/>
                </a:solidFill>
                <a:latin typeface="Oswald"/>
                <a:ea typeface="Oswald"/>
                <a:cs typeface="Oswald"/>
                <a:sym typeface="Oswald"/>
              </a:rPr>
              <a:t>|</a:t>
            </a:r>
            <a:r>
              <a:rPr lang="en-GB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 Age: 23 </a:t>
            </a:r>
            <a:r>
              <a:rPr lang="en-GB" sz="2400">
                <a:solidFill>
                  <a:srgbClr val="4A86E8"/>
                </a:solidFill>
                <a:latin typeface="Oswald"/>
                <a:ea typeface="Oswald"/>
                <a:cs typeface="Oswald"/>
                <a:sym typeface="Oswald"/>
              </a:rPr>
              <a:t>|</a:t>
            </a:r>
            <a:r>
              <a:rPr lang="en-GB" sz="2400">
                <a:solidFill>
                  <a:srgbClr val="E69138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endParaRPr sz="2400">
              <a:solidFill>
                <a:srgbClr val="E69138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Major: IS  </a:t>
            </a:r>
            <a:r>
              <a:rPr lang="en-GB" sz="2400">
                <a:solidFill>
                  <a:srgbClr val="0000FF"/>
                </a:solidFill>
                <a:latin typeface="Oswald"/>
                <a:ea typeface="Oswald"/>
                <a:cs typeface="Oswald"/>
                <a:sym typeface="Oswald"/>
              </a:rPr>
              <a:t>|</a:t>
            </a:r>
            <a:r>
              <a:rPr lang="en-GB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 Freshman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CCA: Rotaract Club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Bio: “I’m in love with cities I’ve never been before and people I’ve never met”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Motivation: Passionate about volunteering, enjoys travelling and meeting new people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73" name="Google Shape;273;g63a2ec9a06_0_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10800000">
            <a:off x="1775125" y="3085500"/>
            <a:ext cx="2999100" cy="2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3a2ec9a06_0_69"/>
          <p:cNvSpPr txBox="1"/>
          <p:nvPr/>
        </p:nvSpPr>
        <p:spPr>
          <a:xfrm>
            <a:off x="7875000" y="2645450"/>
            <a:ext cx="12690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0" u="none" cap="none" strike="noStrike">
              <a:solidFill>
                <a:srgbClr val="07376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279" name="Google Shape;279;g63a2ec9a06_0_69"/>
          <p:cNvCxnSpPr/>
          <p:nvPr/>
        </p:nvCxnSpPr>
        <p:spPr>
          <a:xfrm>
            <a:off x="1259225" y="346775"/>
            <a:ext cx="0" cy="4407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280" name="Google Shape;280;g63a2ec9a06_0_69"/>
          <p:cNvPicPr preferRelativeResize="0"/>
          <p:nvPr/>
        </p:nvPicPr>
        <p:blipFill rotWithShape="1">
          <a:blip r:embed="rId3">
            <a:alphaModFix/>
          </a:blip>
          <a:srcRect b="50519" l="7061" r="11298" t="25012"/>
          <a:stretch/>
        </p:blipFill>
        <p:spPr>
          <a:xfrm>
            <a:off x="193283" y="2972116"/>
            <a:ext cx="929900" cy="8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63a2ec9a06_0_69"/>
          <p:cNvPicPr preferRelativeResize="0"/>
          <p:nvPr/>
        </p:nvPicPr>
        <p:blipFill rotWithShape="1">
          <a:blip r:embed="rId3">
            <a:alphaModFix/>
          </a:blip>
          <a:srcRect b="1379" l="7061" r="11298" t="74152"/>
          <a:stretch/>
        </p:blipFill>
        <p:spPr>
          <a:xfrm>
            <a:off x="193283" y="3860168"/>
            <a:ext cx="918853" cy="89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63a2ec9a06_0_69"/>
          <p:cNvPicPr preferRelativeResize="0"/>
          <p:nvPr/>
        </p:nvPicPr>
        <p:blipFill rotWithShape="1">
          <a:blip r:embed="rId3">
            <a:alphaModFix/>
          </a:blip>
          <a:srcRect b="74228" l="7061" r="11298" t="0"/>
          <a:stretch/>
        </p:blipFill>
        <p:spPr>
          <a:xfrm>
            <a:off x="187738" y="346775"/>
            <a:ext cx="929900" cy="8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63a2ec9a06_0_69"/>
          <p:cNvPicPr preferRelativeResize="0"/>
          <p:nvPr/>
        </p:nvPicPr>
        <p:blipFill rotWithShape="1">
          <a:blip r:embed="rId4">
            <a:alphaModFix/>
          </a:blip>
          <a:srcRect b="0" l="67780" r="0" t="0"/>
          <a:stretch/>
        </p:blipFill>
        <p:spPr>
          <a:xfrm>
            <a:off x="204644" y="1244926"/>
            <a:ext cx="894927" cy="8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63a2ec9a06_0_69"/>
          <p:cNvPicPr preferRelativeResize="0"/>
          <p:nvPr/>
        </p:nvPicPr>
        <p:blipFill rotWithShape="1">
          <a:blip r:embed="rId5">
            <a:alphaModFix/>
          </a:blip>
          <a:srcRect b="25279" l="7061" r="11298" t="50253"/>
          <a:stretch/>
        </p:blipFill>
        <p:spPr>
          <a:xfrm>
            <a:off x="169676" y="2126189"/>
            <a:ext cx="929900" cy="852701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63a2ec9a06_0_69"/>
          <p:cNvSpPr txBox="1"/>
          <p:nvPr/>
        </p:nvSpPr>
        <p:spPr>
          <a:xfrm>
            <a:off x="1572000" y="107200"/>
            <a:ext cx="3800700" cy="47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Goals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Char char="●"/>
            </a:pPr>
            <a:r>
              <a:rPr lang="en-GB"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To seek overseas volunteering opportunities (OCSP)</a:t>
            </a:r>
            <a:endParaRPr sz="2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Frustrations 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Char char="●"/>
            </a:pPr>
            <a:r>
              <a:rPr lang="en-GB"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Excessive emails</a:t>
            </a:r>
            <a:endParaRPr sz="2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Char char="●"/>
            </a:pPr>
            <a:r>
              <a:rPr lang="en-GB"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Information for relevant OCSP crowded out due to excessive repeated email advertisements</a:t>
            </a:r>
            <a:endParaRPr sz="2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Char char="●"/>
            </a:pPr>
            <a:r>
              <a:rPr lang="en-GB"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OCSP</a:t>
            </a:r>
            <a:r>
              <a:rPr lang="en-GB"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information not readily available</a:t>
            </a:r>
            <a:endParaRPr sz="2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86" name="Google Shape;286;g63a2ec9a06_0_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45125" y="26294"/>
            <a:ext cx="3000000" cy="4968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63a2ec9a06_0_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10800000">
            <a:off x="1836325" y="1559725"/>
            <a:ext cx="2999100" cy="2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8"/>
          <p:cNvSpPr txBox="1"/>
          <p:nvPr/>
        </p:nvSpPr>
        <p:spPr>
          <a:xfrm>
            <a:off x="7875000" y="2645450"/>
            <a:ext cx="12690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0" u="none" cap="none" strike="noStrike">
              <a:solidFill>
                <a:srgbClr val="07376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293" name="Google Shape;293;p8"/>
          <p:cNvCxnSpPr/>
          <p:nvPr/>
        </p:nvCxnSpPr>
        <p:spPr>
          <a:xfrm>
            <a:off x="1259225" y="346775"/>
            <a:ext cx="0" cy="4407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294" name="Google Shape;294;p8"/>
          <p:cNvPicPr preferRelativeResize="0"/>
          <p:nvPr/>
        </p:nvPicPr>
        <p:blipFill rotWithShape="1">
          <a:blip r:embed="rId3">
            <a:alphaModFix/>
          </a:blip>
          <a:srcRect b="1378" l="7061" r="11298" t="74153"/>
          <a:stretch/>
        </p:blipFill>
        <p:spPr>
          <a:xfrm>
            <a:off x="193283" y="3860168"/>
            <a:ext cx="918853" cy="89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8"/>
          <p:cNvPicPr preferRelativeResize="0"/>
          <p:nvPr/>
        </p:nvPicPr>
        <p:blipFill rotWithShape="1">
          <a:blip r:embed="rId3">
            <a:alphaModFix/>
          </a:blip>
          <a:srcRect b="74229" l="7061" r="11298" t="0"/>
          <a:stretch/>
        </p:blipFill>
        <p:spPr>
          <a:xfrm>
            <a:off x="223388" y="333225"/>
            <a:ext cx="929900" cy="8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8"/>
          <p:cNvPicPr preferRelativeResize="0"/>
          <p:nvPr/>
        </p:nvPicPr>
        <p:blipFill rotWithShape="1">
          <a:blip r:embed="rId4">
            <a:alphaModFix/>
          </a:blip>
          <a:srcRect b="0" l="67780" r="0" t="0"/>
          <a:stretch/>
        </p:blipFill>
        <p:spPr>
          <a:xfrm>
            <a:off x="240881" y="1231376"/>
            <a:ext cx="894927" cy="8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8"/>
          <p:cNvPicPr preferRelativeResize="0"/>
          <p:nvPr/>
        </p:nvPicPr>
        <p:blipFill rotWithShape="1">
          <a:blip r:embed="rId5">
            <a:alphaModFix/>
          </a:blip>
          <a:srcRect b="50521" l="7061" r="11298" t="25012"/>
          <a:stretch/>
        </p:blipFill>
        <p:spPr>
          <a:xfrm>
            <a:off x="187757" y="2989791"/>
            <a:ext cx="929900" cy="8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8"/>
          <p:cNvPicPr preferRelativeResize="0"/>
          <p:nvPr/>
        </p:nvPicPr>
        <p:blipFill rotWithShape="1">
          <a:blip r:embed="rId3">
            <a:alphaModFix/>
          </a:blip>
          <a:srcRect b="25281" l="7061" r="11298" t="50251"/>
          <a:stretch/>
        </p:blipFill>
        <p:spPr>
          <a:xfrm>
            <a:off x="149761" y="2119415"/>
            <a:ext cx="929900" cy="85270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8"/>
          <p:cNvSpPr txBox="1"/>
          <p:nvPr/>
        </p:nvSpPr>
        <p:spPr>
          <a:xfrm>
            <a:off x="1079650" y="891425"/>
            <a:ext cx="8520600" cy="12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200">
                <a:solidFill>
                  <a:srgbClr val="212121"/>
                </a:solidFill>
                <a:highlight>
                  <a:srgbClr val="00FFFF"/>
                </a:highlight>
                <a:latin typeface="Caveat"/>
                <a:ea typeface="Caveat"/>
                <a:cs typeface="Caveat"/>
                <a:sym typeface="Caveat"/>
              </a:rPr>
              <a:t>Prototype</a:t>
            </a:r>
            <a:endParaRPr b="1" sz="7200">
              <a:solidFill>
                <a:srgbClr val="212121"/>
              </a:solidFill>
              <a:highlight>
                <a:srgbClr val="00FFFF"/>
              </a:highlight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00" name="Google Shape;300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1488" y="2203450"/>
            <a:ext cx="6416911" cy="2629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63a2ec9a06_0_92"/>
          <p:cNvSpPr txBox="1"/>
          <p:nvPr/>
        </p:nvSpPr>
        <p:spPr>
          <a:xfrm>
            <a:off x="7875000" y="2645450"/>
            <a:ext cx="12690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0" u="none" cap="none" strike="noStrike">
              <a:solidFill>
                <a:srgbClr val="07376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306" name="Google Shape;306;g63a2ec9a06_0_92"/>
          <p:cNvCxnSpPr/>
          <p:nvPr/>
        </p:nvCxnSpPr>
        <p:spPr>
          <a:xfrm>
            <a:off x="1259225" y="346775"/>
            <a:ext cx="0" cy="4407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307" name="Google Shape;307;g63a2ec9a06_0_92"/>
          <p:cNvPicPr preferRelativeResize="0"/>
          <p:nvPr/>
        </p:nvPicPr>
        <p:blipFill rotWithShape="1">
          <a:blip r:embed="rId3">
            <a:alphaModFix/>
          </a:blip>
          <a:srcRect b="1379" l="7061" r="11298" t="74152"/>
          <a:stretch/>
        </p:blipFill>
        <p:spPr>
          <a:xfrm>
            <a:off x="193283" y="3860168"/>
            <a:ext cx="918853" cy="89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63a2ec9a06_0_92"/>
          <p:cNvPicPr preferRelativeResize="0"/>
          <p:nvPr/>
        </p:nvPicPr>
        <p:blipFill rotWithShape="1">
          <a:blip r:embed="rId3">
            <a:alphaModFix/>
          </a:blip>
          <a:srcRect b="74228" l="7061" r="11298" t="0"/>
          <a:stretch/>
        </p:blipFill>
        <p:spPr>
          <a:xfrm>
            <a:off x="223388" y="333225"/>
            <a:ext cx="929900" cy="8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63a2ec9a06_0_92"/>
          <p:cNvPicPr preferRelativeResize="0"/>
          <p:nvPr/>
        </p:nvPicPr>
        <p:blipFill rotWithShape="1">
          <a:blip r:embed="rId4">
            <a:alphaModFix/>
          </a:blip>
          <a:srcRect b="0" l="67780" r="0" t="0"/>
          <a:stretch/>
        </p:blipFill>
        <p:spPr>
          <a:xfrm>
            <a:off x="240881" y="1231376"/>
            <a:ext cx="894927" cy="8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63a2ec9a06_0_92"/>
          <p:cNvPicPr preferRelativeResize="0"/>
          <p:nvPr/>
        </p:nvPicPr>
        <p:blipFill rotWithShape="1">
          <a:blip r:embed="rId5">
            <a:alphaModFix/>
          </a:blip>
          <a:srcRect b="50519" l="7061" r="11298" t="25012"/>
          <a:stretch/>
        </p:blipFill>
        <p:spPr>
          <a:xfrm>
            <a:off x="223407" y="2994841"/>
            <a:ext cx="929900" cy="8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63a2ec9a06_0_92"/>
          <p:cNvPicPr preferRelativeResize="0"/>
          <p:nvPr/>
        </p:nvPicPr>
        <p:blipFill rotWithShape="1">
          <a:blip r:embed="rId3">
            <a:alphaModFix/>
          </a:blip>
          <a:srcRect b="25279" l="7061" r="11298" t="50253"/>
          <a:stretch/>
        </p:blipFill>
        <p:spPr>
          <a:xfrm>
            <a:off x="182236" y="2119415"/>
            <a:ext cx="929900" cy="8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63a2ec9a06_0_92"/>
          <p:cNvPicPr preferRelativeResize="0"/>
          <p:nvPr/>
        </p:nvPicPr>
        <p:blipFill rotWithShape="1">
          <a:blip r:embed="rId6">
            <a:alphaModFix/>
          </a:blip>
          <a:srcRect b="22074" l="0" r="0" t="9371"/>
          <a:stretch/>
        </p:blipFill>
        <p:spPr>
          <a:xfrm>
            <a:off x="1625013" y="145088"/>
            <a:ext cx="3304765" cy="480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63a2ec9a06_0_92"/>
          <p:cNvPicPr preferRelativeResize="0"/>
          <p:nvPr/>
        </p:nvPicPr>
        <p:blipFill rotWithShape="1">
          <a:blip r:embed="rId7">
            <a:alphaModFix/>
          </a:blip>
          <a:srcRect b="18201" l="0" r="0" t="14435"/>
          <a:stretch/>
        </p:blipFill>
        <p:spPr>
          <a:xfrm>
            <a:off x="5442688" y="145075"/>
            <a:ext cx="3304750" cy="4801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63a2ec9a06_0_9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71940" y="421675"/>
            <a:ext cx="28575" cy="38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63a2ec9a06_0_152"/>
          <p:cNvSpPr txBox="1"/>
          <p:nvPr/>
        </p:nvSpPr>
        <p:spPr>
          <a:xfrm>
            <a:off x="7875000" y="2645450"/>
            <a:ext cx="12690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0" u="none" cap="none" strike="noStrike">
              <a:solidFill>
                <a:srgbClr val="07376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320" name="Google Shape;320;g63a2ec9a06_0_152"/>
          <p:cNvCxnSpPr/>
          <p:nvPr/>
        </p:nvCxnSpPr>
        <p:spPr>
          <a:xfrm>
            <a:off x="1259225" y="346775"/>
            <a:ext cx="0" cy="4407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321" name="Google Shape;321;g63a2ec9a06_0_152"/>
          <p:cNvPicPr preferRelativeResize="0"/>
          <p:nvPr/>
        </p:nvPicPr>
        <p:blipFill rotWithShape="1">
          <a:blip r:embed="rId3">
            <a:alphaModFix/>
          </a:blip>
          <a:srcRect b="1379" l="7061" r="11298" t="74152"/>
          <a:stretch/>
        </p:blipFill>
        <p:spPr>
          <a:xfrm>
            <a:off x="193283" y="3860168"/>
            <a:ext cx="918853" cy="89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63a2ec9a06_0_152"/>
          <p:cNvPicPr preferRelativeResize="0"/>
          <p:nvPr/>
        </p:nvPicPr>
        <p:blipFill rotWithShape="1">
          <a:blip r:embed="rId3">
            <a:alphaModFix/>
          </a:blip>
          <a:srcRect b="74228" l="7061" r="11298" t="0"/>
          <a:stretch/>
        </p:blipFill>
        <p:spPr>
          <a:xfrm>
            <a:off x="223388" y="333225"/>
            <a:ext cx="929900" cy="8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63a2ec9a06_0_152"/>
          <p:cNvPicPr preferRelativeResize="0"/>
          <p:nvPr/>
        </p:nvPicPr>
        <p:blipFill rotWithShape="1">
          <a:blip r:embed="rId4">
            <a:alphaModFix/>
          </a:blip>
          <a:srcRect b="0" l="67780" r="0" t="0"/>
          <a:stretch/>
        </p:blipFill>
        <p:spPr>
          <a:xfrm>
            <a:off x="240881" y="1231376"/>
            <a:ext cx="894927" cy="8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63a2ec9a06_0_152"/>
          <p:cNvPicPr preferRelativeResize="0"/>
          <p:nvPr/>
        </p:nvPicPr>
        <p:blipFill rotWithShape="1">
          <a:blip r:embed="rId5">
            <a:alphaModFix/>
          </a:blip>
          <a:srcRect b="50519" l="7061" r="11298" t="25012"/>
          <a:stretch/>
        </p:blipFill>
        <p:spPr>
          <a:xfrm>
            <a:off x="223407" y="2994841"/>
            <a:ext cx="929900" cy="8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63a2ec9a06_0_152"/>
          <p:cNvPicPr preferRelativeResize="0"/>
          <p:nvPr/>
        </p:nvPicPr>
        <p:blipFill rotWithShape="1">
          <a:blip r:embed="rId3">
            <a:alphaModFix/>
          </a:blip>
          <a:srcRect b="25279" l="7061" r="11298" t="50253"/>
          <a:stretch/>
        </p:blipFill>
        <p:spPr>
          <a:xfrm>
            <a:off x="182236" y="2119415"/>
            <a:ext cx="929900" cy="8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63a2ec9a06_0_1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1940" y="421675"/>
            <a:ext cx="28575" cy="381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63a2ec9a06_0_152"/>
          <p:cNvPicPr preferRelativeResize="0"/>
          <p:nvPr/>
        </p:nvPicPr>
        <p:blipFill rotWithShape="1">
          <a:blip r:embed="rId7">
            <a:alphaModFix/>
          </a:blip>
          <a:srcRect b="19484" l="0" r="0" t="17192"/>
          <a:stretch/>
        </p:blipFill>
        <p:spPr>
          <a:xfrm>
            <a:off x="1482825" y="145075"/>
            <a:ext cx="3465525" cy="4801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63a2ec9a06_0_152"/>
          <p:cNvPicPr preferRelativeResize="0"/>
          <p:nvPr/>
        </p:nvPicPr>
        <p:blipFill rotWithShape="1">
          <a:blip r:embed="rId8">
            <a:alphaModFix/>
          </a:blip>
          <a:srcRect b="11196" l="0" r="0" t="17851"/>
          <a:stretch/>
        </p:blipFill>
        <p:spPr>
          <a:xfrm>
            <a:off x="5424125" y="145075"/>
            <a:ext cx="3434750" cy="4801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617664b8fc_2_5"/>
          <p:cNvSpPr txBox="1"/>
          <p:nvPr/>
        </p:nvSpPr>
        <p:spPr>
          <a:xfrm>
            <a:off x="7875000" y="2645450"/>
            <a:ext cx="12690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0" u="none" cap="none" strike="noStrike">
              <a:solidFill>
                <a:srgbClr val="07376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334" name="Google Shape;334;g617664b8fc_2_5"/>
          <p:cNvCxnSpPr/>
          <p:nvPr/>
        </p:nvCxnSpPr>
        <p:spPr>
          <a:xfrm>
            <a:off x="1259225" y="346775"/>
            <a:ext cx="0" cy="4407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335" name="Google Shape;335;g617664b8fc_2_5"/>
          <p:cNvPicPr preferRelativeResize="0"/>
          <p:nvPr/>
        </p:nvPicPr>
        <p:blipFill rotWithShape="1">
          <a:blip r:embed="rId3">
            <a:alphaModFix/>
          </a:blip>
          <a:srcRect b="1379" l="7061" r="11298" t="74152"/>
          <a:stretch/>
        </p:blipFill>
        <p:spPr>
          <a:xfrm>
            <a:off x="193283" y="3860168"/>
            <a:ext cx="918853" cy="89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617664b8fc_2_5"/>
          <p:cNvPicPr preferRelativeResize="0"/>
          <p:nvPr/>
        </p:nvPicPr>
        <p:blipFill rotWithShape="1">
          <a:blip r:embed="rId3">
            <a:alphaModFix/>
          </a:blip>
          <a:srcRect b="74228" l="7061" r="11298" t="0"/>
          <a:stretch/>
        </p:blipFill>
        <p:spPr>
          <a:xfrm>
            <a:off x="223388" y="333225"/>
            <a:ext cx="929900" cy="8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617664b8fc_2_5"/>
          <p:cNvPicPr preferRelativeResize="0"/>
          <p:nvPr/>
        </p:nvPicPr>
        <p:blipFill rotWithShape="1">
          <a:blip r:embed="rId4">
            <a:alphaModFix/>
          </a:blip>
          <a:srcRect b="0" l="67780" r="0" t="0"/>
          <a:stretch/>
        </p:blipFill>
        <p:spPr>
          <a:xfrm>
            <a:off x="240881" y="1231376"/>
            <a:ext cx="894927" cy="8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617664b8fc_2_5"/>
          <p:cNvPicPr preferRelativeResize="0"/>
          <p:nvPr/>
        </p:nvPicPr>
        <p:blipFill rotWithShape="1">
          <a:blip r:embed="rId5">
            <a:alphaModFix/>
          </a:blip>
          <a:srcRect b="50519" l="7061" r="11298" t="25012"/>
          <a:stretch/>
        </p:blipFill>
        <p:spPr>
          <a:xfrm>
            <a:off x="223407" y="2994841"/>
            <a:ext cx="929900" cy="8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617664b8fc_2_5"/>
          <p:cNvPicPr preferRelativeResize="0"/>
          <p:nvPr/>
        </p:nvPicPr>
        <p:blipFill rotWithShape="1">
          <a:blip r:embed="rId3">
            <a:alphaModFix/>
          </a:blip>
          <a:srcRect b="25279" l="7061" r="11298" t="50253"/>
          <a:stretch/>
        </p:blipFill>
        <p:spPr>
          <a:xfrm>
            <a:off x="182236" y="2119415"/>
            <a:ext cx="929900" cy="8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617664b8fc_2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1940" y="421675"/>
            <a:ext cx="28575" cy="381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617664b8fc_2_5"/>
          <p:cNvPicPr preferRelativeResize="0"/>
          <p:nvPr/>
        </p:nvPicPr>
        <p:blipFill rotWithShape="1">
          <a:blip r:embed="rId7">
            <a:alphaModFix/>
          </a:blip>
          <a:srcRect b="19484" l="0" r="0" t="17192"/>
          <a:stretch/>
        </p:blipFill>
        <p:spPr>
          <a:xfrm>
            <a:off x="1482825" y="145075"/>
            <a:ext cx="3465525" cy="4801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617664b8fc_2_5"/>
          <p:cNvPicPr preferRelativeResize="0"/>
          <p:nvPr/>
        </p:nvPicPr>
        <p:blipFill rotWithShape="1">
          <a:blip r:embed="rId8">
            <a:alphaModFix/>
          </a:blip>
          <a:srcRect b="16426" l="0" r="0" t="14901"/>
          <a:stretch/>
        </p:blipFill>
        <p:spPr>
          <a:xfrm>
            <a:off x="5424125" y="145075"/>
            <a:ext cx="3424688" cy="4801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63a2ec9a06_0_167"/>
          <p:cNvSpPr txBox="1"/>
          <p:nvPr/>
        </p:nvSpPr>
        <p:spPr>
          <a:xfrm>
            <a:off x="7875000" y="2645450"/>
            <a:ext cx="12690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0" u="none" cap="none" strike="noStrike">
              <a:solidFill>
                <a:srgbClr val="07376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348" name="Google Shape;348;g63a2ec9a06_0_167"/>
          <p:cNvCxnSpPr/>
          <p:nvPr/>
        </p:nvCxnSpPr>
        <p:spPr>
          <a:xfrm>
            <a:off x="1259225" y="346775"/>
            <a:ext cx="0" cy="4407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349" name="Google Shape;349;g63a2ec9a06_0_167"/>
          <p:cNvPicPr preferRelativeResize="0"/>
          <p:nvPr/>
        </p:nvPicPr>
        <p:blipFill rotWithShape="1">
          <a:blip r:embed="rId3">
            <a:alphaModFix/>
          </a:blip>
          <a:srcRect b="1379" l="7061" r="11298" t="74152"/>
          <a:stretch/>
        </p:blipFill>
        <p:spPr>
          <a:xfrm>
            <a:off x="193283" y="3860168"/>
            <a:ext cx="918853" cy="89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63a2ec9a06_0_167"/>
          <p:cNvPicPr preferRelativeResize="0"/>
          <p:nvPr/>
        </p:nvPicPr>
        <p:blipFill rotWithShape="1">
          <a:blip r:embed="rId3">
            <a:alphaModFix/>
          </a:blip>
          <a:srcRect b="74228" l="7061" r="11298" t="0"/>
          <a:stretch/>
        </p:blipFill>
        <p:spPr>
          <a:xfrm>
            <a:off x="223388" y="333225"/>
            <a:ext cx="929900" cy="8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63a2ec9a06_0_167"/>
          <p:cNvPicPr preferRelativeResize="0"/>
          <p:nvPr/>
        </p:nvPicPr>
        <p:blipFill rotWithShape="1">
          <a:blip r:embed="rId4">
            <a:alphaModFix/>
          </a:blip>
          <a:srcRect b="0" l="67780" r="0" t="0"/>
          <a:stretch/>
        </p:blipFill>
        <p:spPr>
          <a:xfrm>
            <a:off x="240881" y="1231376"/>
            <a:ext cx="894927" cy="8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63a2ec9a06_0_167"/>
          <p:cNvPicPr preferRelativeResize="0"/>
          <p:nvPr/>
        </p:nvPicPr>
        <p:blipFill rotWithShape="1">
          <a:blip r:embed="rId5">
            <a:alphaModFix/>
          </a:blip>
          <a:srcRect b="50519" l="7061" r="11298" t="25012"/>
          <a:stretch/>
        </p:blipFill>
        <p:spPr>
          <a:xfrm>
            <a:off x="223407" y="2994841"/>
            <a:ext cx="929900" cy="8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63a2ec9a06_0_167"/>
          <p:cNvPicPr preferRelativeResize="0"/>
          <p:nvPr/>
        </p:nvPicPr>
        <p:blipFill rotWithShape="1">
          <a:blip r:embed="rId3">
            <a:alphaModFix/>
          </a:blip>
          <a:srcRect b="25279" l="7061" r="11298" t="50253"/>
          <a:stretch/>
        </p:blipFill>
        <p:spPr>
          <a:xfrm>
            <a:off x="182236" y="2119415"/>
            <a:ext cx="929900" cy="8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63a2ec9a06_0_1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1940" y="421675"/>
            <a:ext cx="28575" cy="381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63a2ec9a06_0_167"/>
          <p:cNvPicPr preferRelativeResize="0"/>
          <p:nvPr/>
        </p:nvPicPr>
        <p:blipFill rotWithShape="1">
          <a:blip r:embed="rId7">
            <a:alphaModFix/>
          </a:blip>
          <a:srcRect b="13826" l="0" r="0" t="19573"/>
          <a:stretch/>
        </p:blipFill>
        <p:spPr>
          <a:xfrm>
            <a:off x="1587738" y="171053"/>
            <a:ext cx="3401945" cy="4801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63a2ec9a06_0_167"/>
          <p:cNvPicPr preferRelativeResize="0"/>
          <p:nvPr/>
        </p:nvPicPr>
        <p:blipFill rotWithShape="1">
          <a:blip r:embed="rId8">
            <a:alphaModFix/>
          </a:blip>
          <a:srcRect b="15298" l="0" r="0" t="18300"/>
          <a:stretch/>
        </p:blipFill>
        <p:spPr>
          <a:xfrm>
            <a:off x="5382800" y="156875"/>
            <a:ext cx="3401924" cy="478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"/>
          <p:cNvSpPr/>
          <p:nvPr/>
        </p:nvSpPr>
        <p:spPr>
          <a:xfrm>
            <a:off x="0" y="-13500"/>
            <a:ext cx="9144000" cy="51705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1886864" y="660509"/>
            <a:ext cx="65526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400" u="none" cap="none" strike="noStrike">
                <a:solidFill>
                  <a:srgbClr val="CC4125"/>
                </a:solidFill>
                <a:latin typeface="Oswald"/>
                <a:ea typeface="Oswald"/>
                <a:cs typeface="Oswald"/>
                <a:sym typeface="Oswald"/>
              </a:rPr>
              <a:t>What</a:t>
            </a:r>
            <a:r>
              <a:rPr i="0" lang="en-GB" sz="24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is the problem </a:t>
            </a:r>
            <a:endParaRPr i="0" sz="24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en-GB" sz="24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and solution?</a:t>
            </a:r>
            <a:endParaRPr i="0" sz="24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8" name="Google Shape;78;p2"/>
          <p:cNvPicPr preferRelativeResize="0"/>
          <p:nvPr/>
        </p:nvPicPr>
        <p:blipFill rotWithShape="1">
          <a:blip r:embed="rId3">
            <a:alphaModFix/>
          </a:blip>
          <a:srcRect b="51923" l="0" r="51632" t="0"/>
          <a:stretch/>
        </p:blipFill>
        <p:spPr>
          <a:xfrm>
            <a:off x="468278" y="341638"/>
            <a:ext cx="1391260" cy="142537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2"/>
          <p:cNvSpPr txBox="1"/>
          <p:nvPr/>
        </p:nvSpPr>
        <p:spPr>
          <a:xfrm>
            <a:off x="6394179" y="507914"/>
            <a:ext cx="28914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2400" u="none" cap="none" strike="noStrike">
                <a:solidFill>
                  <a:srgbClr val="CC4125"/>
                </a:solidFill>
                <a:latin typeface="Oswald"/>
                <a:ea typeface="Oswald"/>
                <a:cs typeface="Oswald"/>
                <a:sym typeface="Oswald"/>
              </a:rPr>
              <a:t>How </a:t>
            </a:r>
            <a:r>
              <a:rPr i="0" lang="en-GB" sz="24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did we find participants &amp; </a:t>
            </a:r>
            <a:r>
              <a:rPr b="1" i="0" lang="en-GB" sz="2400" u="none" cap="none" strike="noStrike">
                <a:solidFill>
                  <a:srgbClr val="CC4125"/>
                </a:solidFill>
                <a:latin typeface="Oswald"/>
                <a:ea typeface="Oswald"/>
                <a:cs typeface="Oswald"/>
                <a:sym typeface="Oswald"/>
              </a:rPr>
              <a:t>What</a:t>
            </a:r>
            <a:endParaRPr i="0" sz="24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en-GB" sz="24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breakdown did we find?</a:t>
            </a:r>
            <a:endParaRPr i="0" sz="24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80" name="Google Shape;80;p2"/>
          <p:cNvGrpSpPr/>
          <p:nvPr/>
        </p:nvGrpSpPr>
        <p:grpSpPr>
          <a:xfrm>
            <a:off x="659448" y="2980220"/>
            <a:ext cx="3678402" cy="1425379"/>
            <a:chOff x="477950" y="2876696"/>
            <a:chExt cx="3678402" cy="1425379"/>
          </a:xfrm>
        </p:grpSpPr>
        <p:sp>
          <p:nvSpPr>
            <p:cNvPr id="81" name="Google Shape;81;p2"/>
            <p:cNvSpPr txBox="1"/>
            <p:nvPr/>
          </p:nvSpPr>
          <p:spPr>
            <a:xfrm>
              <a:off x="1886852" y="3032451"/>
              <a:ext cx="22695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2400" u="none" cap="none" strike="noStrike">
                  <a:solidFill>
                    <a:srgbClr val="CC4125"/>
                  </a:solidFill>
                  <a:latin typeface="Oswald"/>
                  <a:ea typeface="Oswald"/>
                  <a:cs typeface="Oswald"/>
                  <a:sym typeface="Oswald"/>
                </a:rPr>
                <a:t>What</a:t>
              </a:r>
              <a:r>
                <a:rPr i="0" lang="en-GB" sz="2400" u="none" cap="none" strike="noStrike">
                  <a:solidFill>
                    <a:srgbClr val="000000"/>
                  </a:solidFill>
                  <a:latin typeface="Oswald"/>
                  <a:ea typeface="Oswald"/>
                  <a:cs typeface="Oswald"/>
                  <a:sym typeface="Oswald"/>
                </a:rPr>
                <a:t> scenarios and personas we wrote</a:t>
              </a:r>
              <a:endParaRPr i="0" sz="24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pic>
          <p:nvPicPr>
            <p:cNvPr id="82" name="Google Shape;82;p2"/>
            <p:cNvPicPr preferRelativeResize="0"/>
            <p:nvPr/>
          </p:nvPicPr>
          <p:blipFill rotWithShape="1">
            <a:blip r:embed="rId3">
              <a:alphaModFix/>
            </a:blip>
            <a:srcRect b="264" l="2360" r="49272" t="51657"/>
            <a:stretch/>
          </p:blipFill>
          <p:spPr>
            <a:xfrm>
              <a:off x="477950" y="2876696"/>
              <a:ext cx="1391260" cy="142537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3" name="Google Shape;83;p2"/>
          <p:cNvGrpSpPr/>
          <p:nvPr/>
        </p:nvGrpSpPr>
        <p:grpSpPr>
          <a:xfrm>
            <a:off x="2613756" y="1663323"/>
            <a:ext cx="4054069" cy="1425379"/>
            <a:chOff x="4709739" y="2876696"/>
            <a:chExt cx="4054069" cy="1425379"/>
          </a:xfrm>
        </p:grpSpPr>
        <p:sp>
          <p:nvSpPr>
            <p:cNvPr id="84" name="Google Shape;84;p2"/>
            <p:cNvSpPr txBox="1"/>
            <p:nvPr/>
          </p:nvSpPr>
          <p:spPr>
            <a:xfrm>
              <a:off x="6101008" y="2980398"/>
              <a:ext cx="2662800" cy="57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2400" u="none" cap="none" strike="noStrike">
                  <a:solidFill>
                    <a:srgbClr val="CC4125"/>
                  </a:solidFill>
                  <a:latin typeface="Oswald"/>
                  <a:ea typeface="Oswald"/>
                  <a:cs typeface="Oswald"/>
                  <a:sym typeface="Oswald"/>
                </a:rPr>
                <a:t>How </a:t>
              </a:r>
              <a:r>
                <a:rPr i="0" lang="en-GB" sz="2400" u="none" cap="none" strike="noStrike">
                  <a:solidFill>
                    <a:srgbClr val="000000"/>
                  </a:solidFill>
                  <a:latin typeface="Oswald"/>
                  <a:ea typeface="Oswald"/>
                  <a:cs typeface="Oswald"/>
                  <a:sym typeface="Oswald"/>
                </a:rPr>
                <a:t>it feel and </a:t>
              </a:r>
              <a:r>
                <a:rPr b="1" i="0" lang="en-GB" sz="2400" u="none" cap="none" strike="noStrike">
                  <a:solidFill>
                    <a:srgbClr val="CC4125"/>
                  </a:solidFill>
                  <a:latin typeface="Oswald"/>
                  <a:ea typeface="Oswald"/>
                  <a:cs typeface="Oswald"/>
                  <a:sym typeface="Oswald"/>
                </a:rPr>
                <a:t>What </a:t>
              </a:r>
              <a:r>
                <a:rPr i="0" lang="en-GB" sz="2400" u="none" cap="none" strike="noStrike">
                  <a:solidFill>
                    <a:srgbClr val="000000"/>
                  </a:solidFill>
                  <a:latin typeface="Oswald"/>
                  <a:ea typeface="Oswald"/>
                  <a:cs typeface="Oswald"/>
                  <a:sym typeface="Oswald"/>
                </a:rPr>
                <a:t>usability problems after evaluation</a:t>
              </a:r>
              <a:endParaRPr i="0" sz="24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pic>
          <p:nvPicPr>
            <p:cNvPr id="85" name="Google Shape;85;p2"/>
            <p:cNvPicPr preferRelativeResize="0"/>
            <p:nvPr/>
          </p:nvPicPr>
          <p:blipFill rotWithShape="1">
            <a:blip r:embed="rId3">
              <a:alphaModFix/>
            </a:blip>
            <a:srcRect b="262" l="50434" r="1196" t="51659"/>
            <a:stretch/>
          </p:blipFill>
          <p:spPr>
            <a:xfrm>
              <a:off x="4709739" y="2876696"/>
              <a:ext cx="1391260" cy="142537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6" name="Google Shape;86;p2"/>
          <p:cNvGrpSpPr/>
          <p:nvPr/>
        </p:nvGrpSpPr>
        <p:grpSpPr>
          <a:xfrm>
            <a:off x="5042286" y="3135982"/>
            <a:ext cx="4226413" cy="1425379"/>
            <a:chOff x="4806139" y="835625"/>
            <a:chExt cx="4213772" cy="1425379"/>
          </a:xfrm>
        </p:grpSpPr>
        <p:sp>
          <p:nvSpPr>
            <p:cNvPr id="87" name="Google Shape;87;p2"/>
            <p:cNvSpPr txBox="1"/>
            <p:nvPr/>
          </p:nvSpPr>
          <p:spPr>
            <a:xfrm>
              <a:off x="6137211" y="1143052"/>
              <a:ext cx="2882700" cy="57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2400" u="none" cap="none" strike="noStrike">
                  <a:solidFill>
                    <a:srgbClr val="CC4125"/>
                  </a:solidFill>
                  <a:latin typeface="Oswald"/>
                  <a:ea typeface="Oswald"/>
                  <a:cs typeface="Oswald"/>
                  <a:sym typeface="Oswald"/>
                </a:rPr>
                <a:t>What </a:t>
              </a:r>
              <a:r>
                <a:rPr i="0" lang="en-GB" sz="2400" u="none" cap="none" strike="noStrike">
                  <a:solidFill>
                    <a:srgbClr val="000000"/>
                  </a:solidFill>
                  <a:latin typeface="Oswald"/>
                  <a:ea typeface="Oswald"/>
                  <a:cs typeface="Oswald"/>
                  <a:sym typeface="Oswald"/>
                </a:rPr>
                <a:t>does prototype look like?</a:t>
              </a:r>
              <a:endParaRPr sz="2400">
                <a:latin typeface="Oswald"/>
                <a:ea typeface="Oswald"/>
                <a:cs typeface="Oswald"/>
                <a:sym typeface="Oswald"/>
              </a:endParaRPr>
            </a:p>
          </p:txBody>
        </p:sp>
        <p:pic>
          <p:nvPicPr>
            <p:cNvPr id="88" name="Google Shape;88;p2"/>
            <p:cNvPicPr preferRelativeResize="0"/>
            <p:nvPr/>
          </p:nvPicPr>
          <p:blipFill rotWithShape="1">
            <a:blip r:embed="rId3">
              <a:alphaModFix/>
            </a:blip>
            <a:srcRect b="51923" l="49454" r="2176" t="0"/>
            <a:stretch/>
          </p:blipFill>
          <p:spPr>
            <a:xfrm>
              <a:off x="4806139" y="835625"/>
              <a:ext cx="1391260" cy="142537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9" name="Google Shape;89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1925" y="341638"/>
            <a:ext cx="1492250" cy="151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63a2ec9a06_0_182"/>
          <p:cNvSpPr txBox="1"/>
          <p:nvPr/>
        </p:nvSpPr>
        <p:spPr>
          <a:xfrm>
            <a:off x="7875000" y="2645450"/>
            <a:ext cx="12690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0" u="none" cap="none" strike="noStrike">
              <a:solidFill>
                <a:srgbClr val="07376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362" name="Google Shape;362;g63a2ec9a06_0_182"/>
          <p:cNvCxnSpPr/>
          <p:nvPr/>
        </p:nvCxnSpPr>
        <p:spPr>
          <a:xfrm>
            <a:off x="1259225" y="346775"/>
            <a:ext cx="0" cy="4407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363" name="Google Shape;363;g63a2ec9a06_0_182"/>
          <p:cNvPicPr preferRelativeResize="0"/>
          <p:nvPr/>
        </p:nvPicPr>
        <p:blipFill rotWithShape="1">
          <a:blip r:embed="rId3">
            <a:alphaModFix/>
          </a:blip>
          <a:srcRect b="1379" l="7061" r="11298" t="74152"/>
          <a:stretch/>
        </p:blipFill>
        <p:spPr>
          <a:xfrm>
            <a:off x="193283" y="3860168"/>
            <a:ext cx="918853" cy="89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63a2ec9a06_0_182"/>
          <p:cNvPicPr preferRelativeResize="0"/>
          <p:nvPr/>
        </p:nvPicPr>
        <p:blipFill rotWithShape="1">
          <a:blip r:embed="rId3">
            <a:alphaModFix/>
          </a:blip>
          <a:srcRect b="74228" l="7061" r="11298" t="0"/>
          <a:stretch/>
        </p:blipFill>
        <p:spPr>
          <a:xfrm>
            <a:off x="223388" y="333225"/>
            <a:ext cx="929900" cy="8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63a2ec9a06_0_182"/>
          <p:cNvPicPr preferRelativeResize="0"/>
          <p:nvPr/>
        </p:nvPicPr>
        <p:blipFill rotWithShape="1">
          <a:blip r:embed="rId4">
            <a:alphaModFix/>
          </a:blip>
          <a:srcRect b="0" l="67780" r="0" t="0"/>
          <a:stretch/>
        </p:blipFill>
        <p:spPr>
          <a:xfrm>
            <a:off x="240881" y="1231376"/>
            <a:ext cx="894927" cy="8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63a2ec9a06_0_182"/>
          <p:cNvPicPr preferRelativeResize="0"/>
          <p:nvPr/>
        </p:nvPicPr>
        <p:blipFill rotWithShape="1">
          <a:blip r:embed="rId5">
            <a:alphaModFix/>
          </a:blip>
          <a:srcRect b="50519" l="7061" r="11298" t="25012"/>
          <a:stretch/>
        </p:blipFill>
        <p:spPr>
          <a:xfrm>
            <a:off x="223407" y="2994841"/>
            <a:ext cx="929900" cy="8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63a2ec9a06_0_182"/>
          <p:cNvPicPr preferRelativeResize="0"/>
          <p:nvPr/>
        </p:nvPicPr>
        <p:blipFill rotWithShape="1">
          <a:blip r:embed="rId3">
            <a:alphaModFix/>
          </a:blip>
          <a:srcRect b="25279" l="7061" r="11298" t="50253"/>
          <a:stretch/>
        </p:blipFill>
        <p:spPr>
          <a:xfrm>
            <a:off x="182236" y="2119415"/>
            <a:ext cx="929900" cy="8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63a2ec9a06_0_1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1940" y="421675"/>
            <a:ext cx="28575" cy="381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g63a2ec9a06_0_182"/>
          <p:cNvPicPr preferRelativeResize="0"/>
          <p:nvPr/>
        </p:nvPicPr>
        <p:blipFill rotWithShape="1">
          <a:blip r:embed="rId7">
            <a:alphaModFix/>
          </a:blip>
          <a:srcRect b="13363" l="0" r="0" t="19951"/>
          <a:stretch/>
        </p:blipFill>
        <p:spPr>
          <a:xfrm>
            <a:off x="1502725" y="125124"/>
            <a:ext cx="3425737" cy="4841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63a2ec9a06_0_182"/>
          <p:cNvPicPr preferRelativeResize="0"/>
          <p:nvPr/>
        </p:nvPicPr>
        <p:blipFill rotWithShape="1">
          <a:blip r:embed="rId8">
            <a:alphaModFix/>
          </a:blip>
          <a:srcRect b="14588" l="0" r="0" t="16890"/>
          <a:stretch/>
        </p:blipFill>
        <p:spPr>
          <a:xfrm>
            <a:off x="5444025" y="125125"/>
            <a:ext cx="3425725" cy="484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63a2ec9a06_0_197"/>
          <p:cNvSpPr txBox="1"/>
          <p:nvPr/>
        </p:nvSpPr>
        <p:spPr>
          <a:xfrm>
            <a:off x="7875000" y="2645450"/>
            <a:ext cx="12690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0" u="none" cap="none" strike="noStrike">
              <a:solidFill>
                <a:srgbClr val="07376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376" name="Google Shape;376;g63a2ec9a06_0_197"/>
          <p:cNvCxnSpPr/>
          <p:nvPr/>
        </p:nvCxnSpPr>
        <p:spPr>
          <a:xfrm>
            <a:off x="1259225" y="346775"/>
            <a:ext cx="0" cy="4407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377" name="Google Shape;377;g63a2ec9a06_0_197"/>
          <p:cNvPicPr preferRelativeResize="0"/>
          <p:nvPr/>
        </p:nvPicPr>
        <p:blipFill rotWithShape="1">
          <a:blip r:embed="rId3">
            <a:alphaModFix/>
          </a:blip>
          <a:srcRect b="1379" l="7061" r="11298" t="74152"/>
          <a:stretch/>
        </p:blipFill>
        <p:spPr>
          <a:xfrm>
            <a:off x="193283" y="3860168"/>
            <a:ext cx="918853" cy="89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63a2ec9a06_0_197"/>
          <p:cNvPicPr preferRelativeResize="0"/>
          <p:nvPr/>
        </p:nvPicPr>
        <p:blipFill rotWithShape="1">
          <a:blip r:embed="rId3">
            <a:alphaModFix/>
          </a:blip>
          <a:srcRect b="74228" l="7061" r="11298" t="0"/>
          <a:stretch/>
        </p:blipFill>
        <p:spPr>
          <a:xfrm>
            <a:off x="223388" y="333225"/>
            <a:ext cx="929900" cy="8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63a2ec9a06_0_197"/>
          <p:cNvPicPr preferRelativeResize="0"/>
          <p:nvPr/>
        </p:nvPicPr>
        <p:blipFill rotWithShape="1">
          <a:blip r:embed="rId4">
            <a:alphaModFix/>
          </a:blip>
          <a:srcRect b="0" l="67780" r="0" t="0"/>
          <a:stretch/>
        </p:blipFill>
        <p:spPr>
          <a:xfrm>
            <a:off x="240881" y="1231376"/>
            <a:ext cx="894927" cy="8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63a2ec9a06_0_197"/>
          <p:cNvPicPr preferRelativeResize="0"/>
          <p:nvPr/>
        </p:nvPicPr>
        <p:blipFill rotWithShape="1">
          <a:blip r:embed="rId5">
            <a:alphaModFix/>
          </a:blip>
          <a:srcRect b="50519" l="7061" r="11298" t="25012"/>
          <a:stretch/>
        </p:blipFill>
        <p:spPr>
          <a:xfrm>
            <a:off x="223407" y="2994841"/>
            <a:ext cx="929900" cy="8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63a2ec9a06_0_197"/>
          <p:cNvPicPr preferRelativeResize="0"/>
          <p:nvPr/>
        </p:nvPicPr>
        <p:blipFill rotWithShape="1">
          <a:blip r:embed="rId3">
            <a:alphaModFix/>
          </a:blip>
          <a:srcRect b="25279" l="7061" r="11298" t="50253"/>
          <a:stretch/>
        </p:blipFill>
        <p:spPr>
          <a:xfrm>
            <a:off x="182236" y="2119415"/>
            <a:ext cx="929900" cy="8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63a2ec9a06_0_1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1940" y="421675"/>
            <a:ext cx="28575" cy="381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63a2ec9a06_0_197"/>
          <p:cNvPicPr preferRelativeResize="0"/>
          <p:nvPr/>
        </p:nvPicPr>
        <p:blipFill rotWithShape="1">
          <a:blip r:embed="rId7">
            <a:alphaModFix/>
          </a:blip>
          <a:srcRect b="16889" l="0" r="0" t="15661"/>
          <a:stretch/>
        </p:blipFill>
        <p:spPr>
          <a:xfrm>
            <a:off x="1538214" y="148113"/>
            <a:ext cx="3354750" cy="47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63a2ec9a06_0_197"/>
          <p:cNvPicPr preferRelativeResize="0"/>
          <p:nvPr/>
        </p:nvPicPr>
        <p:blipFill rotWithShape="1">
          <a:blip r:embed="rId8">
            <a:alphaModFix/>
          </a:blip>
          <a:srcRect b="0" l="13712" r="17417" t="0"/>
          <a:stretch/>
        </p:blipFill>
        <p:spPr>
          <a:xfrm rot="-5400000">
            <a:off x="4724338" y="902701"/>
            <a:ext cx="4796474" cy="32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63a2ec9a06_0_212"/>
          <p:cNvSpPr txBox="1"/>
          <p:nvPr/>
        </p:nvSpPr>
        <p:spPr>
          <a:xfrm>
            <a:off x="7875000" y="2645450"/>
            <a:ext cx="12690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0" u="none" cap="none" strike="noStrike">
              <a:solidFill>
                <a:srgbClr val="07376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390" name="Google Shape;390;g63a2ec9a06_0_212"/>
          <p:cNvCxnSpPr/>
          <p:nvPr/>
        </p:nvCxnSpPr>
        <p:spPr>
          <a:xfrm>
            <a:off x="1259225" y="346775"/>
            <a:ext cx="0" cy="4407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391" name="Google Shape;391;g63a2ec9a06_0_212"/>
          <p:cNvPicPr preferRelativeResize="0"/>
          <p:nvPr/>
        </p:nvPicPr>
        <p:blipFill rotWithShape="1">
          <a:blip r:embed="rId3">
            <a:alphaModFix/>
          </a:blip>
          <a:srcRect b="1379" l="7061" r="11298" t="74152"/>
          <a:stretch/>
        </p:blipFill>
        <p:spPr>
          <a:xfrm>
            <a:off x="193283" y="3860168"/>
            <a:ext cx="918853" cy="89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g63a2ec9a06_0_212"/>
          <p:cNvPicPr preferRelativeResize="0"/>
          <p:nvPr/>
        </p:nvPicPr>
        <p:blipFill rotWithShape="1">
          <a:blip r:embed="rId3">
            <a:alphaModFix/>
          </a:blip>
          <a:srcRect b="74228" l="7061" r="11298" t="0"/>
          <a:stretch/>
        </p:blipFill>
        <p:spPr>
          <a:xfrm>
            <a:off x="223388" y="333225"/>
            <a:ext cx="929900" cy="8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g63a2ec9a06_0_212"/>
          <p:cNvPicPr preferRelativeResize="0"/>
          <p:nvPr/>
        </p:nvPicPr>
        <p:blipFill rotWithShape="1">
          <a:blip r:embed="rId4">
            <a:alphaModFix/>
          </a:blip>
          <a:srcRect b="0" l="67780" r="0" t="0"/>
          <a:stretch/>
        </p:blipFill>
        <p:spPr>
          <a:xfrm>
            <a:off x="240881" y="1231376"/>
            <a:ext cx="894927" cy="8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63a2ec9a06_0_212"/>
          <p:cNvPicPr preferRelativeResize="0"/>
          <p:nvPr/>
        </p:nvPicPr>
        <p:blipFill rotWithShape="1">
          <a:blip r:embed="rId5">
            <a:alphaModFix/>
          </a:blip>
          <a:srcRect b="50519" l="7061" r="11298" t="25012"/>
          <a:stretch/>
        </p:blipFill>
        <p:spPr>
          <a:xfrm>
            <a:off x="223407" y="2994841"/>
            <a:ext cx="929900" cy="8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63a2ec9a06_0_212"/>
          <p:cNvPicPr preferRelativeResize="0"/>
          <p:nvPr/>
        </p:nvPicPr>
        <p:blipFill rotWithShape="1">
          <a:blip r:embed="rId3">
            <a:alphaModFix/>
          </a:blip>
          <a:srcRect b="25279" l="7061" r="11298" t="50253"/>
          <a:stretch/>
        </p:blipFill>
        <p:spPr>
          <a:xfrm>
            <a:off x="182236" y="2119415"/>
            <a:ext cx="929900" cy="8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63a2ec9a06_0_2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1940" y="421675"/>
            <a:ext cx="28575" cy="381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63a2ec9a06_0_212"/>
          <p:cNvPicPr preferRelativeResize="0"/>
          <p:nvPr/>
        </p:nvPicPr>
        <p:blipFill rotWithShape="1">
          <a:blip r:embed="rId7">
            <a:alphaModFix/>
          </a:blip>
          <a:srcRect b="0" l="12921" r="18819" t="0"/>
          <a:stretch/>
        </p:blipFill>
        <p:spPr>
          <a:xfrm rot="-5400000">
            <a:off x="823174" y="877824"/>
            <a:ext cx="4838451" cy="33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g63a2ec9a06_0_212"/>
          <p:cNvPicPr preferRelativeResize="0"/>
          <p:nvPr/>
        </p:nvPicPr>
        <p:blipFill rotWithShape="1">
          <a:blip r:embed="rId8">
            <a:alphaModFix/>
          </a:blip>
          <a:srcRect b="17494" l="0" r="0" t="13219"/>
          <a:stretch/>
        </p:blipFill>
        <p:spPr>
          <a:xfrm rot="10800000">
            <a:off x="5423125" y="110299"/>
            <a:ext cx="3317375" cy="487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3a2ec9a06_0_227"/>
          <p:cNvSpPr txBox="1"/>
          <p:nvPr/>
        </p:nvSpPr>
        <p:spPr>
          <a:xfrm>
            <a:off x="7875000" y="2645450"/>
            <a:ext cx="12690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0" u="none" cap="none" strike="noStrike">
              <a:solidFill>
                <a:srgbClr val="07376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404" name="Google Shape;404;g63a2ec9a06_0_227"/>
          <p:cNvCxnSpPr/>
          <p:nvPr/>
        </p:nvCxnSpPr>
        <p:spPr>
          <a:xfrm>
            <a:off x="1259225" y="346775"/>
            <a:ext cx="0" cy="4407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405" name="Google Shape;405;g63a2ec9a06_0_227"/>
          <p:cNvPicPr preferRelativeResize="0"/>
          <p:nvPr/>
        </p:nvPicPr>
        <p:blipFill rotWithShape="1">
          <a:blip r:embed="rId3">
            <a:alphaModFix/>
          </a:blip>
          <a:srcRect b="1379" l="7061" r="11298" t="74152"/>
          <a:stretch/>
        </p:blipFill>
        <p:spPr>
          <a:xfrm>
            <a:off x="193283" y="3860168"/>
            <a:ext cx="918853" cy="89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g63a2ec9a06_0_227"/>
          <p:cNvPicPr preferRelativeResize="0"/>
          <p:nvPr/>
        </p:nvPicPr>
        <p:blipFill rotWithShape="1">
          <a:blip r:embed="rId3">
            <a:alphaModFix/>
          </a:blip>
          <a:srcRect b="74228" l="7061" r="11298" t="0"/>
          <a:stretch/>
        </p:blipFill>
        <p:spPr>
          <a:xfrm>
            <a:off x="223388" y="333225"/>
            <a:ext cx="929900" cy="8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g63a2ec9a06_0_227"/>
          <p:cNvPicPr preferRelativeResize="0"/>
          <p:nvPr/>
        </p:nvPicPr>
        <p:blipFill rotWithShape="1">
          <a:blip r:embed="rId4">
            <a:alphaModFix/>
          </a:blip>
          <a:srcRect b="0" l="67780" r="0" t="0"/>
          <a:stretch/>
        </p:blipFill>
        <p:spPr>
          <a:xfrm>
            <a:off x="240881" y="1231376"/>
            <a:ext cx="894927" cy="8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63a2ec9a06_0_227"/>
          <p:cNvPicPr preferRelativeResize="0"/>
          <p:nvPr/>
        </p:nvPicPr>
        <p:blipFill rotWithShape="1">
          <a:blip r:embed="rId5">
            <a:alphaModFix/>
          </a:blip>
          <a:srcRect b="50519" l="7061" r="11298" t="25012"/>
          <a:stretch/>
        </p:blipFill>
        <p:spPr>
          <a:xfrm>
            <a:off x="223407" y="2994841"/>
            <a:ext cx="929900" cy="8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g63a2ec9a06_0_227"/>
          <p:cNvPicPr preferRelativeResize="0"/>
          <p:nvPr/>
        </p:nvPicPr>
        <p:blipFill rotWithShape="1">
          <a:blip r:embed="rId3">
            <a:alphaModFix/>
          </a:blip>
          <a:srcRect b="25279" l="7061" r="11298" t="50253"/>
          <a:stretch/>
        </p:blipFill>
        <p:spPr>
          <a:xfrm>
            <a:off x="182236" y="2119415"/>
            <a:ext cx="929900" cy="8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g63a2ec9a06_0_2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1940" y="421675"/>
            <a:ext cx="28575" cy="381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63a2ec9a06_0_227"/>
          <p:cNvPicPr preferRelativeResize="0"/>
          <p:nvPr/>
        </p:nvPicPr>
        <p:blipFill rotWithShape="1">
          <a:blip r:embed="rId7">
            <a:alphaModFix/>
          </a:blip>
          <a:srcRect b="17654" l="0" r="0" t="16273"/>
          <a:stretch/>
        </p:blipFill>
        <p:spPr>
          <a:xfrm rot="10800000">
            <a:off x="1488687" y="132350"/>
            <a:ext cx="3453800" cy="483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63a2ec9a06_0_227"/>
          <p:cNvPicPr preferRelativeResize="0"/>
          <p:nvPr/>
        </p:nvPicPr>
        <p:blipFill rotWithShape="1">
          <a:blip r:embed="rId8">
            <a:alphaModFix/>
          </a:blip>
          <a:srcRect b="16120" l="0" r="0" t="17350"/>
          <a:stretch/>
        </p:blipFill>
        <p:spPr>
          <a:xfrm>
            <a:off x="5430000" y="156725"/>
            <a:ext cx="3453800" cy="4787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63a2ec9a06_0_242"/>
          <p:cNvSpPr txBox="1"/>
          <p:nvPr/>
        </p:nvSpPr>
        <p:spPr>
          <a:xfrm>
            <a:off x="7875000" y="2645450"/>
            <a:ext cx="12690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0" u="none" cap="none" strike="noStrike">
              <a:solidFill>
                <a:srgbClr val="07376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418" name="Google Shape;418;g63a2ec9a06_0_242"/>
          <p:cNvCxnSpPr/>
          <p:nvPr/>
        </p:nvCxnSpPr>
        <p:spPr>
          <a:xfrm>
            <a:off x="1259225" y="346775"/>
            <a:ext cx="0" cy="4407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419" name="Google Shape;419;g63a2ec9a06_0_242"/>
          <p:cNvPicPr preferRelativeResize="0"/>
          <p:nvPr/>
        </p:nvPicPr>
        <p:blipFill rotWithShape="1">
          <a:blip r:embed="rId3">
            <a:alphaModFix/>
          </a:blip>
          <a:srcRect b="1379" l="7061" r="11298" t="74152"/>
          <a:stretch/>
        </p:blipFill>
        <p:spPr>
          <a:xfrm>
            <a:off x="193283" y="3860168"/>
            <a:ext cx="918853" cy="89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g63a2ec9a06_0_242"/>
          <p:cNvPicPr preferRelativeResize="0"/>
          <p:nvPr/>
        </p:nvPicPr>
        <p:blipFill rotWithShape="1">
          <a:blip r:embed="rId3">
            <a:alphaModFix/>
          </a:blip>
          <a:srcRect b="74228" l="7061" r="11298" t="0"/>
          <a:stretch/>
        </p:blipFill>
        <p:spPr>
          <a:xfrm>
            <a:off x="223388" y="333225"/>
            <a:ext cx="929900" cy="8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63a2ec9a06_0_242"/>
          <p:cNvPicPr preferRelativeResize="0"/>
          <p:nvPr/>
        </p:nvPicPr>
        <p:blipFill rotWithShape="1">
          <a:blip r:embed="rId4">
            <a:alphaModFix/>
          </a:blip>
          <a:srcRect b="0" l="67780" r="0" t="0"/>
          <a:stretch/>
        </p:blipFill>
        <p:spPr>
          <a:xfrm>
            <a:off x="240881" y="1231376"/>
            <a:ext cx="894927" cy="8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g63a2ec9a06_0_242"/>
          <p:cNvPicPr preferRelativeResize="0"/>
          <p:nvPr/>
        </p:nvPicPr>
        <p:blipFill rotWithShape="1">
          <a:blip r:embed="rId5">
            <a:alphaModFix/>
          </a:blip>
          <a:srcRect b="50519" l="7061" r="11298" t="25012"/>
          <a:stretch/>
        </p:blipFill>
        <p:spPr>
          <a:xfrm>
            <a:off x="223407" y="2994841"/>
            <a:ext cx="929900" cy="8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g63a2ec9a06_0_242"/>
          <p:cNvPicPr preferRelativeResize="0"/>
          <p:nvPr/>
        </p:nvPicPr>
        <p:blipFill rotWithShape="1">
          <a:blip r:embed="rId3">
            <a:alphaModFix/>
          </a:blip>
          <a:srcRect b="25279" l="7061" r="11298" t="50253"/>
          <a:stretch/>
        </p:blipFill>
        <p:spPr>
          <a:xfrm>
            <a:off x="182236" y="2119415"/>
            <a:ext cx="929900" cy="8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g63a2ec9a06_0_242"/>
          <p:cNvPicPr preferRelativeResize="0"/>
          <p:nvPr/>
        </p:nvPicPr>
        <p:blipFill rotWithShape="1">
          <a:blip r:embed="rId6">
            <a:alphaModFix/>
          </a:blip>
          <a:srcRect b="21628" l="0" r="0" t="11535"/>
          <a:stretch/>
        </p:blipFill>
        <p:spPr>
          <a:xfrm>
            <a:off x="3278450" y="193325"/>
            <a:ext cx="3358287" cy="475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9"/>
          <p:cNvSpPr txBox="1"/>
          <p:nvPr/>
        </p:nvSpPr>
        <p:spPr>
          <a:xfrm>
            <a:off x="7875000" y="2645450"/>
            <a:ext cx="12690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0" u="none" cap="none" strike="noStrike">
              <a:solidFill>
                <a:srgbClr val="07376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430" name="Google Shape;430;p9"/>
          <p:cNvCxnSpPr/>
          <p:nvPr/>
        </p:nvCxnSpPr>
        <p:spPr>
          <a:xfrm>
            <a:off x="1259225" y="346775"/>
            <a:ext cx="0" cy="4407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431" name="Google Shape;431;p9"/>
          <p:cNvPicPr preferRelativeResize="0"/>
          <p:nvPr/>
        </p:nvPicPr>
        <p:blipFill rotWithShape="1">
          <a:blip r:embed="rId3">
            <a:alphaModFix/>
          </a:blip>
          <a:srcRect b="50521" l="7061" r="11298" t="25012"/>
          <a:stretch/>
        </p:blipFill>
        <p:spPr>
          <a:xfrm>
            <a:off x="193283" y="2972116"/>
            <a:ext cx="929900" cy="8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9"/>
          <p:cNvPicPr preferRelativeResize="0"/>
          <p:nvPr/>
        </p:nvPicPr>
        <p:blipFill rotWithShape="1">
          <a:blip r:embed="rId3">
            <a:alphaModFix/>
          </a:blip>
          <a:srcRect b="74229" l="7061" r="11298" t="0"/>
          <a:stretch/>
        </p:blipFill>
        <p:spPr>
          <a:xfrm>
            <a:off x="193263" y="291225"/>
            <a:ext cx="929900" cy="8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9"/>
          <p:cNvPicPr preferRelativeResize="0"/>
          <p:nvPr/>
        </p:nvPicPr>
        <p:blipFill rotWithShape="1">
          <a:blip r:embed="rId4">
            <a:alphaModFix/>
          </a:blip>
          <a:srcRect b="0" l="67780" r="0" t="0"/>
          <a:stretch/>
        </p:blipFill>
        <p:spPr>
          <a:xfrm>
            <a:off x="210769" y="1205326"/>
            <a:ext cx="894928" cy="8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9"/>
          <p:cNvPicPr preferRelativeResize="0"/>
          <p:nvPr/>
        </p:nvPicPr>
        <p:blipFill rotWithShape="1">
          <a:blip r:embed="rId5">
            <a:alphaModFix/>
          </a:blip>
          <a:srcRect b="1378" l="7061" r="11298" t="74153"/>
          <a:stretch/>
        </p:blipFill>
        <p:spPr>
          <a:xfrm>
            <a:off x="175797" y="3824817"/>
            <a:ext cx="929900" cy="8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9"/>
          <p:cNvPicPr preferRelativeResize="0"/>
          <p:nvPr/>
        </p:nvPicPr>
        <p:blipFill rotWithShape="1">
          <a:blip r:embed="rId3">
            <a:alphaModFix/>
          </a:blip>
          <a:srcRect b="25281" l="7061" r="11298" t="50251"/>
          <a:stretch/>
        </p:blipFill>
        <p:spPr>
          <a:xfrm>
            <a:off x="182236" y="2119415"/>
            <a:ext cx="929900" cy="852701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9"/>
          <p:cNvSpPr txBox="1"/>
          <p:nvPr/>
        </p:nvSpPr>
        <p:spPr>
          <a:xfrm>
            <a:off x="1499300" y="1771925"/>
            <a:ext cx="7320000" cy="15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200">
                <a:solidFill>
                  <a:schemeClr val="accent2"/>
                </a:solidFill>
                <a:highlight>
                  <a:srgbClr val="00FFFF"/>
                </a:highlight>
                <a:latin typeface="Caveat"/>
                <a:ea typeface="Caveat"/>
                <a:cs typeface="Caveat"/>
                <a:sym typeface="Caveat"/>
              </a:rPr>
              <a:t>Heuristic Evaluation</a:t>
            </a:r>
            <a:endParaRPr b="1" sz="7200">
              <a:solidFill>
                <a:schemeClr val="accent2"/>
              </a:solidFill>
              <a:highlight>
                <a:srgbClr val="00FFFF"/>
              </a:highlight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1" name="Google Shape;441;g63a2ec9a06_2_5"/>
          <p:cNvCxnSpPr/>
          <p:nvPr/>
        </p:nvCxnSpPr>
        <p:spPr>
          <a:xfrm>
            <a:off x="1259225" y="346775"/>
            <a:ext cx="0" cy="4407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442" name="Google Shape;442;g63a2ec9a06_2_5"/>
          <p:cNvPicPr preferRelativeResize="0"/>
          <p:nvPr/>
        </p:nvPicPr>
        <p:blipFill rotWithShape="1">
          <a:blip r:embed="rId3">
            <a:alphaModFix/>
          </a:blip>
          <a:srcRect b="50519" l="7061" r="11298" t="25012"/>
          <a:stretch/>
        </p:blipFill>
        <p:spPr>
          <a:xfrm>
            <a:off x="193283" y="2972116"/>
            <a:ext cx="929900" cy="8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g63a2ec9a06_2_5"/>
          <p:cNvPicPr preferRelativeResize="0"/>
          <p:nvPr/>
        </p:nvPicPr>
        <p:blipFill rotWithShape="1">
          <a:blip r:embed="rId3">
            <a:alphaModFix/>
          </a:blip>
          <a:srcRect b="74228" l="7061" r="11298" t="0"/>
          <a:stretch/>
        </p:blipFill>
        <p:spPr>
          <a:xfrm>
            <a:off x="210763" y="329900"/>
            <a:ext cx="929900" cy="8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g63a2ec9a06_2_5"/>
          <p:cNvPicPr preferRelativeResize="0"/>
          <p:nvPr/>
        </p:nvPicPr>
        <p:blipFill rotWithShape="1">
          <a:blip r:embed="rId4">
            <a:alphaModFix/>
          </a:blip>
          <a:srcRect b="0" l="67780" r="0" t="0"/>
          <a:stretch/>
        </p:blipFill>
        <p:spPr>
          <a:xfrm>
            <a:off x="228269" y="1166376"/>
            <a:ext cx="894927" cy="8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g63a2ec9a06_2_5"/>
          <p:cNvPicPr preferRelativeResize="0"/>
          <p:nvPr/>
        </p:nvPicPr>
        <p:blipFill rotWithShape="1">
          <a:blip r:embed="rId5">
            <a:alphaModFix/>
          </a:blip>
          <a:srcRect b="1379" l="7061" r="11298" t="74152"/>
          <a:stretch/>
        </p:blipFill>
        <p:spPr>
          <a:xfrm>
            <a:off x="175797" y="3824817"/>
            <a:ext cx="929900" cy="8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g63a2ec9a06_2_5"/>
          <p:cNvPicPr preferRelativeResize="0"/>
          <p:nvPr/>
        </p:nvPicPr>
        <p:blipFill rotWithShape="1">
          <a:blip r:embed="rId3">
            <a:alphaModFix/>
          </a:blip>
          <a:srcRect b="25279" l="7061" r="11298" t="50253"/>
          <a:stretch/>
        </p:blipFill>
        <p:spPr>
          <a:xfrm>
            <a:off x="182236" y="2119415"/>
            <a:ext cx="929900" cy="852701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g63a2ec9a06_2_5"/>
          <p:cNvSpPr txBox="1"/>
          <p:nvPr/>
        </p:nvSpPr>
        <p:spPr>
          <a:xfrm>
            <a:off x="5627125" y="254850"/>
            <a:ext cx="3516900" cy="3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Char char="●"/>
            </a:pPr>
            <a:r>
              <a:rPr lang="en-GB" sz="3000">
                <a:latin typeface="Oswald"/>
                <a:ea typeface="Oswald"/>
                <a:cs typeface="Oswald"/>
                <a:sym typeface="Oswald"/>
              </a:rPr>
              <a:t>Home page: </a:t>
            </a:r>
            <a:endParaRPr sz="3000">
              <a:latin typeface="Oswald"/>
              <a:ea typeface="Oswald"/>
              <a:cs typeface="Oswald"/>
              <a:sym typeface="Oswald"/>
            </a:endParaRPr>
          </a:p>
          <a:p>
            <a:pPr indent="0" lvl="0" marL="45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Oswald"/>
                <a:ea typeface="Oswald"/>
                <a:cs typeface="Oswald"/>
                <a:sym typeface="Oswald"/>
              </a:rPr>
              <a:t>#10 </a:t>
            </a:r>
            <a:r>
              <a:rPr lang="en-GB" sz="2400">
                <a:latin typeface="Oswald"/>
                <a:ea typeface="Oswald"/>
                <a:cs typeface="Oswald"/>
                <a:sym typeface="Oswald"/>
              </a:rPr>
              <a:t>Help and doc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Oswald"/>
                <a:ea typeface="Oswald"/>
                <a:cs typeface="Oswald"/>
                <a:sym typeface="Oswald"/>
              </a:rPr>
              <a:t>      #3 User control freedom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Char char="●"/>
            </a:pPr>
            <a:r>
              <a:rPr lang="en-GB" sz="3000">
                <a:latin typeface="Oswald"/>
                <a:ea typeface="Oswald"/>
                <a:cs typeface="Oswald"/>
                <a:sym typeface="Oswald"/>
              </a:rPr>
              <a:t>Navigation bar:</a:t>
            </a:r>
            <a:endParaRPr sz="3000">
              <a:latin typeface="Oswald"/>
              <a:ea typeface="Oswald"/>
              <a:cs typeface="Oswald"/>
              <a:sym typeface="Oswald"/>
            </a:endParaRPr>
          </a:p>
          <a:p>
            <a:pPr indent="0" lvl="0" marL="45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Oswald"/>
                <a:ea typeface="Oswald"/>
                <a:cs typeface="Oswald"/>
                <a:sym typeface="Oswald"/>
              </a:rPr>
              <a:t> #8  minimise design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0" lvl="0" marL="45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Oswald"/>
                <a:ea typeface="Oswald"/>
                <a:cs typeface="Oswald"/>
                <a:sym typeface="Oswald"/>
              </a:rPr>
              <a:t>#4  Consistency and standards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48" name="Google Shape;448;g63a2ec9a06_2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44863" y="415650"/>
            <a:ext cx="2195501" cy="3084893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9" name="Google Shape;449;g63a2ec9a06_2_5"/>
          <p:cNvSpPr/>
          <p:nvPr/>
        </p:nvSpPr>
        <p:spPr>
          <a:xfrm>
            <a:off x="2760500" y="925325"/>
            <a:ext cx="731400" cy="672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0" name="Google Shape;450;g63a2ec9a06_2_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66374" y="342125"/>
            <a:ext cx="3301924" cy="4407301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63a2ec9a06_2_5"/>
          <p:cNvSpPr/>
          <p:nvPr/>
        </p:nvSpPr>
        <p:spPr>
          <a:xfrm>
            <a:off x="2444875" y="835175"/>
            <a:ext cx="1273200" cy="1229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63a2ec9a06_2_5"/>
          <p:cNvSpPr/>
          <p:nvPr/>
        </p:nvSpPr>
        <p:spPr>
          <a:xfrm>
            <a:off x="3978475" y="346775"/>
            <a:ext cx="583800" cy="488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3" name="Google Shape;453;g63a2ec9a06_2_5"/>
          <p:cNvCxnSpPr/>
          <p:nvPr/>
        </p:nvCxnSpPr>
        <p:spPr>
          <a:xfrm>
            <a:off x="5962050" y="1954650"/>
            <a:ext cx="3098400" cy="690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63ac257c9c_0_8"/>
          <p:cNvSpPr txBox="1"/>
          <p:nvPr/>
        </p:nvSpPr>
        <p:spPr>
          <a:xfrm>
            <a:off x="7875000" y="2645450"/>
            <a:ext cx="12690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0" u="none" cap="none" strike="noStrike">
              <a:solidFill>
                <a:srgbClr val="07376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459" name="Google Shape;459;g63ac257c9c_0_8"/>
          <p:cNvCxnSpPr/>
          <p:nvPr/>
        </p:nvCxnSpPr>
        <p:spPr>
          <a:xfrm>
            <a:off x="1259225" y="346775"/>
            <a:ext cx="0" cy="4407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460" name="Google Shape;460;g63ac257c9c_0_8"/>
          <p:cNvPicPr preferRelativeResize="0"/>
          <p:nvPr/>
        </p:nvPicPr>
        <p:blipFill rotWithShape="1">
          <a:blip r:embed="rId3">
            <a:alphaModFix/>
          </a:blip>
          <a:srcRect b="50519" l="7061" r="11298" t="25012"/>
          <a:stretch/>
        </p:blipFill>
        <p:spPr>
          <a:xfrm>
            <a:off x="193283" y="2972116"/>
            <a:ext cx="929900" cy="8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g63ac257c9c_0_8"/>
          <p:cNvPicPr preferRelativeResize="0"/>
          <p:nvPr/>
        </p:nvPicPr>
        <p:blipFill rotWithShape="1">
          <a:blip r:embed="rId3">
            <a:alphaModFix/>
          </a:blip>
          <a:srcRect b="74228" l="7061" r="11298" t="0"/>
          <a:stretch/>
        </p:blipFill>
        <p:spPr>
          <a:xfrm>
            <a:off x="210763" y="329900"/>
            <a:ext cx="929900" cy="8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g63ac257c9c_0_8"/>
          <p:cNvPicPr preferRelativeResize="0"/>
          <p:nvPr/>
        </p:nvPicPr>
        <p:blipFill rotWithShape="1">
          <a:blip r:embed="rId4">
            <a:alphaModFix/>
          </a:blip>
          <a:srcRect b="0" l="67780" r="0" t="0"/>
          <a:stretch/>
        </p:blipFill>
        <p:spPr>
          <a:xfrm>
            <a:off x="228269" y="1166376"/>
            <a:ext cx="894927" cy="8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g63ac257c9c_0_8"/>
          <p:cNvPicPr preferRelativeResize="0"/>
          <p:nvPr/>
        </p:nvPicPr>
        <p:blipFill rotWithShape="1">
          <a:blip r:embed="rId5">
            <a:alphaModFix/>
          </a:blip>
          <a:srcRect b="1379" l="7061" r="11298" t="74152"/>
          <a:stretch/>
        </p:blipFill>
        <p:spPr>
          <a:xfrm>
            <a:off x="175797" y="3824817"/>
            <a:ext cx="929900" cy="8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g63ac257c9c_0_8"/>
          <p:cNvPicPr preferRelativeResize="0"/>
          <p:nvPr/>
        </p:nvPicPr>
        <p:blipFill rotWithShape="1">
          <a:blip r:embed="rId3">
            <a:alphaModFix/>
          </a:blip>
          <a:srcRect b="25279" l="7061" r="11298" t="50253"/>
          <a:stretch/>
        </p:blipFill>
        <p:spPr>
          <a:xfrm>
            <a:off x="182236" y="2119415"/>
            <a:ext cx="929900" cy="8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g63ac257c9c_0_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0375" y="398425"/>
            <a:ext cx="3504973" cy="4596351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g63ac257c9c_0_8"/>
          <p:cNvSpPr txBox="1"/>
          <p:nvPr/>
        </p:nvSpPr>
        <p:spPr>
          <a:xfrm>
            <a:off x="1908475" y="638325"/>
            <a:ext cx="3024300" cy="30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Char char="●"/>
            </a:pPr>
            <a:r>
              <a:rPr lang="en-GB" sz="3000">
                <a:latin typeface="Oswald"/>
                <a:ea typeface="Oswald"/>
                <a:cs typeface="Oswald"/>
                <a:sym typeface="Oswald"/>
              </a:rPr>
              <a:t>Side bar:</a:t>
            </a:r>
            <a:endParaRPr sz="3000">
              <a:latin typeface="Oswald"/>
              <a:ea typeface="Oswald"/>
              <a:cs typeface="Oswald"/>
              <a:sym typeface="Oswald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Oswald"/>
              <a:ea typeface="Oswald"/>
              <a:cs typeface="Oswald"/>
              <a:sym typeface="Oswald"/>
            </a:endParaRPr>
          </a:p>
          <a:p>
            <a:pPr indent="0" lvl="0" marL="45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Oswald"/>
                <a:ea typeface="Oswald"/>
                <a:cs typeface="Oswald"/>
                <a:sym typeface="Oswald"/>
              </a:rPr>
              <a:t>#4  </a:t>
            </a:r>
            <a:r>
              <a:rPr lang="en-GB" sz="2400">
                <a:latin typeface="Oswald"/>
                <a:ea typeface="Oswald"/>
                <a:cs typeface="Oswald"/>
                <a:sym typeface="Oswald"/>
              </a:rPr>
              <a:t>Consistency and standards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0" lvl="0" marL="45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#8  </a:t>
            </a:r>
            <a:r>
              <a:rPr lang="en-GB" sz="2400">
                <a:latin typeface="Oswald"/>
                <a:ea typeface="Oswald"/>
                <a:cs typeface="Oswald"/>
                <a:sym typeface="Oswald"/>
              </a:rPr>
              <a:t>Minimise design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0" lvl="0" marL="45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Oswald"/>
                <a:ea typeface="Oswald"/>
                <a:cs typeface="Oswald"/>
                <a:sym typeface="Oswald"/>
              </a:rPr>
              <a:t>#7 Flexibility and efficiency of use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467" name="Google Shape;467;g63ac257c9c_0_8"/>
          <p:cNvCxnSpPr/>
          <p:nvPr/>
        </p:nvCxnSpPr>
        <p:spPr>
          <a:xfrm flipH="1">
            <a:off x="5949200" y="2478400"/>
            <a:ext cx="9300" cy="2033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g63ac257c9c_0_8"/>
          <p:cNvSpPr/>
          <p:nvPr/>
        </p:nvSpPr>
        <p:spPr>
          <a:xfrm>
            <a:off x="5286650" y="4511500"/>
            <a:ext cx="377400" cy="412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63ac257c9c_0_8"/>
          <p:cNvSpPr/>
          <p:nvPr/>
        </p:nvSpPr>
        <p:spPr>
          <a:xfrm>
            <a:off x="6087575" y="1822950"/>
            <a:ext cx="835500" cy="241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63ac257c9c_0_8"/>
          <p:cNvSpPr/>
          <p:nvPr/>
        </p:nvSpPr>
        <p:spPr>
          <a:xfrm>
            <a:off x="6105125" y="2119425"/>
            <a:ext cx="835500" cy="278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63ac257c9c_0_31"/>
          <p:cNvSpPr txBox="1"/>
          <p:nvPr/>
        </p:nvSpPr>
        <p:spPr>
          <a:xfrm>
            <a:off x="7875000" y="2645450"/>
            <a:ext cx="12690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0" u="none" cap="none" strike="noStrike">
              <a:solidFill>
                <a:srgbClr val="07376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476" name="Google Shape;476;g63ac257c9c_0_31"/>
          <p:cNvCxnSpPr/>
          <p:nvPr/>
        </p:nvCxnSpPr>
        <p:spPr>
          <a:xfrm>
            <a:off x="1259225" y="346775"/>
            <a:ext cx="0" cy="4407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477" name="Google Shape;477;g63ac257c9c_0_31"/>
          <p:cNvPicPr preferRelativeResize="0"/>
          <p:nvPr/>
        </p:nvPicPr>
        <p:blipFill rotWithShape="1">
          <a:blip r:embed="rId3">
            <a:alphaModFix/>
          </a:blip>
          <a:srcRect b="50519" l="7061" r="11298" t="25012"/>
          <a:stretch/>
        </p:blipFill>
        <p:spPr>
          <a:xfrm>
            <a:off x="193283" y="2972116"/>
            <a:ext cx="929900" cy="8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g63ac257c9c_0_31"/>
          <p:cNvPicPr preferRelativeResize="0"/>
          <p:nvPr/>
        </p:nvPicPr>
        <p:blipFill rotWithShape="1">
          <a:blip r:embed="rId3">
            <a:alphaModFix/>
          </a:blip>
          <a:srcRect b="74228" l="7061" r="11298" t="0"/>
          <a:stretch/>
        </p:blipFill>
        <p:spPr>
          <a:xfrm>
            <a:off x="193263" y="368575"/>
            <a:ext cx="929900" cy="8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g63ac257c9c_0_31"/>
          <p:cNvPicPr preferRelativeResize="0"/>
          <p:nvPr/>
        </p:nvPicPr>
        <p:blipFill rotWithShape="1">
          <a:blip r:embed="rId4">
            <a:alphaModFix/>
          </a:blip>
          <a:srcRect b="0" l="67780" r="0" t="0"/>
          <a:stretch/>
        </p:blipFill>
        <p:spPr>
          <a:xfrm>
            <a:off x="210769" y="1205326"/>
            <a:ext cx="894927" cy="8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g63ac257c9c_0_31"/>
          <p:cNvPicPr preferRelativeResize="0"/>
          <p:nvPr/>
        </p:nvPicPr>
        <p:blipFill rotWithShape="1">
          <a:blip r:embed="rId5">
            <a:alphaModFix/>
          </a:blip>
          <a:srcRect b="1379" l="7061" r="11298" t="74152"/>
          <a:stretch/>
        </p:blipFill>
        <p:spPr>
          <a:xfrm>
            <a:off x="175797" y="3824817"/>
            <a:ext cx="929900" cy="8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g63ac257c9c_0_31"/>
          <p:cNvPicPr preferRelativeResize="0"/>
          <p:nvPr/>
        </p:nvPicPr>
        <p:blipFill rotWithShape="1">
          <a:blip r:embed="rId3">
            <a:alphaModFix/>
          </a:blip>
          <a:srcRect b="25279" l="7061" r="11298" t="50253"/>
          <a:stretch/>
        </p:blipFill>
        <p:spPr>
          <a:xfrm>
            <a:off x="182236" y="2119415"/>
            <a:ext cx="929900" cy="8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g63ac257c9c_0_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54212" y="500500"/>
            <a:ext cx="3623684" cy="4407299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g63ac257c9c_0_31"/>
          <p:cNvSpPr txBox="1"/>
          <p:nvPr/>
        </p:nvSpPr>
        <p:spPr>
          <a:xfrm>
            <a:off x="5672875" y="500500"/>
            <a:ext cx="3151500" cy="42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Oswald"/>
              <a:buChar char="●"/>
            </a:pPr>
            <a:r>
              <a:rPr lang="en-GB" sz="3000">
                <a:latin typeface="Oswald"/>
                <a:ea typeface="Oswald"/>
                <a:cs typeface="Oswald"/>
                <a:sym typeface="Oswald"/>
              </a:rPr>
              <a:t>Registration form:</a:t>
            </a:r>
            <a:endParaRPr sz="3000">
              <a:latin typeface="Oswald"/>
              <a:ea typeface="Oswald"/>
              <a:cs typeface="Oswald"/>
              <a:sym typeface="Oswald"/>
            </a:endParaRPr>
          </a:p>
          <a:p>
            <a:pPr indent="0" lvl="0" marL="45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Oswald"/>
              <a:ea typeface="Oswald"/>
              <a:cs typeface="Oswald"/>
              <a:sym typeface="Oswald"/>
            </a:endParaRPr>
          </a:p>
          <a:p>
            <a:pPr indent="0" lvl="0" marL="45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Oswald"/>
                <a:ea typeface="Oswald"/>
                <a:cs typeface="Oswald"/>
                <a:sym typeface="Oswald"/>
              </a:rPr>
              <a:t>#5  </a:t>
            </a:r>
            <a:r>
              <a:rPr lang="en-GB" sz="2400">
                <a:latin typeface="Oswald"/>
                <a:ea typeface="Oswald"/>
                <a:cs typeface="Oswald"/>
                <a:sym typeface="Oswald"/>
              </a:rPr>
              <a:t>Error prevention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0" lvl="0" marL="45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Oswald"/>
                <a:ea typeface="Oswald"/>
                <a:cs typeface="Oswald"/>
                <a:sym typeface="Oswald"/>
              </a:rPr>
              <a:t>#1  Visibility of system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84" name="Google Shape;484;g63ac257c9c_0_31"/>
          <p:cNvSpPr/>
          <p:nvPr/>
        </p:nvSpPr>
        <p:spPr>
          <a:xfrm>
            <a:off x="1654225" y="4213925"/>
            <a:ext cx="735000" cy="223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63ac257c9c_0_49"/>
          <p:cNvSpPr txBox="1"/>
          <p:nvPr/>
        </p:nvSpPr>
        <p:spPr>
          <a:xfrm>
            <a:off x="7875000" y="2645450"/>
            <a:ext cx="12690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0" u="none" cap="none" strike="noStrike">
              <a:solidFill>
                <a:srgbClr val="07376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490" name="Google Shape;490;g63ac257c9c_0_49"/>
          <p:cNvCxnSpPr/>
          <p:nvPr/>
        </p:nvCxnSpPr>
        <p:spPr>
          <a:xfrm>
            <a:off x="1259225" y="346775"/>
            <a:ext cx="0" cy="4407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491" name="Google Shape;491;g63ac257c9c_0_49"/>
          <p:cNvPicPr preferRelativeResize="0"/>
          <p:nvPr/>
        </p:nvPicPr>
        <p:blipFill rotWithShape="1">
          <a:blip r:embed="rId3">
            <a:alphaModFix/>
          </a:blip>
          <a:srcRect b="50519" l="7061" r="11298" t="25012"/>
          <a:stretch/>
        </p:blipFill>
        <p:spPr>
          <a:xfrm>
            <a:off x="193283" y="2972116"/>
            <a:ext cx="929900" cy="8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g63ac257c9c_0_49"/>
          <p:cNvPicPr preferRelativeResize="0"/>
          <p:nvPr/>
        </p:nvPicPr>
        <p:blipFill rotWithShape="1">
          <a:blip r:embed="rId3">
            <a:alphaModFix/>
          </a:blip>
          <a:srcRect b="74228" l="7061" r="11298" t="0"/>
          <a:stretch/>
        </p:blipFill>
        <p:spPr>
          <a:xfrm>
            <a:off x="198213" y="368575"/>
            <a:ext cx="929900" cy="8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g63ac257c9c_0_49"/>
          <p:cNvPicPr preferRelativeResize="0"/>
          <p:nvPr/>
        </p:nvPicPr>
        <p:blipFill rotWithShape="1">
          <a:blip r:embed="rId4">
            <a:alphaModFix/>
          </a:blip>
          <a:srcRect b="0" l="67780" r="0" t="0"/>
          <a:stretch/>
        </p:blipFill>
        <p:spPr>
          <a:xfrm>
            <a:off x="210769" y="1205326"/>
            <a:ext cx="894927" cy="8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g63ac257c9c_0_49"/>
          <p:cNvPicPr preferRelativeResize="0"/>
          <p:nvPr/>
        </p:nvPicPr>
        <p:blipFill rotWithShape="1">
          <a:blip r:embed="rId5">
            <a:alphaModFix/>
          </a:blip>
          <a:srcRect b="1379" l="7061" r="11298" t="74152"/>
          <a:stretch/>
        </p:blipFill>
        <p:spPr>
          <a:xfrm>
            <a:off x="175797" y="3824817"/>
            <a:ext cx="929900" cy="8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g63ac257c9c_0_49"/>
          <p:cNvPicPr preferRelativeResize="0"/>
          <p:nvPr/>
        </p:nvPicPr>
        <p:blipFill rotWithShape="1">
          <a:blip r:embed="rId3">
            <a:alphaModFix/>
          </a:blip>
          <a:srcRect b="25279" l="7061" r="11298" t="50253"/>
          <a:stretch/>
        </p:blipFill>
        <p:spPr>
          <a:xfrm>
            <a:off x="182236" y="2119415"/>
            <a:ext cx="929900" cy="8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g63ac257c9c_0_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96775" y="471725"/>
            <a:ext cx="3071175" cy="35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g63ac257c9c_0_49"/>
          <p:cNvPicPr preferRelativeResize="0"/>
          <p:nvPr/>
        </p:nvPicPr>
        <p:blipFill rotWithShape="1">
          <a:blip r:embed="rId7">
            <a:alphaModFix/>
          </a:blip>
          <a:srcRect b="2456" l="0" r="2987" t="822"/>
          <a:stretch/>
        </p:blipFill>
        <p:spPr>
          <a:xfrm>
            <a:off x="5936600" y="471725"/>
            <a:ext cx="3135800" cy="35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63ac257c9c_0_49"/>
          <p:cNvSpPr txBox="1"/>
          <p:nvPr/>
        </p:nvSpPr>
        <p:spPr>
          <a:xfrm>
            <a:off x="1960775" y="4061800"/>
            <a:ext cx="30711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-GB" sz="1800">
                <a:latin typeface="Oswald"/>
                <a:ea typeface="Oswald"/>
                <a:cs typeface="Oswald"/>
                <a:sym typeface="Oswald"/>
              </a:rPr>
              <a:t>CCA page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0" lvl="0" marL="45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swald"/>
                <a:ea typeface="Oswald"/>
                <a:cs typeface="Oswald"/>
                <a:sym typeface="Oswald"/>
              </a:rPr>
              <a:t>#1  </a:t>
            </a:r>
            <a:r>
              <a:rPr lang="en-GB" sz="1800">
                <a:latin typeface="Oswald"/>
                <a:ea typeface="Oswald"/>
                <a:cs typeface="Oswald"/>
                <a:sym typeface="Oswald"/>
              </a:rPr>
              <a:t>Visibility of system status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99" name="Google Shape;499;g63ac257c9c_0_49"/>
          <p:cNvSpPr txBox="1"/>
          <p:nvPr/>
        </p:nvSpPr>
        <p:spPr>
          <a:xfrm>
            <a:off x="5968950" y="4038050"/>
            <a:ext cx="30711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-GB" sz="1800">
                <a:latin typeface="Oswald"/>
                <a:ea typeface="Oswald"/>
                <a:cs typeface="Oswald"/>
                <a:sym typeface="Oswald"/>
              </a:rPr>
              <a:t>Calendar</a:t>
            </a:r>
            <a:r>
              <a:rPr lang="en-GB" sz="1800">
                <a:latin typeface="Oswald"/>
                <a:ea typeface="Oswald"/>
                <a:cs typeface="Oswald"/>
                <a:sym typeface="Oswald"/>
              </a:rPr>
              <a:t> page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0" lvl="0" marL="45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Oswald"/>
                <a:ea typeface="Oswald"/>
                <a:cs typeface="Oswald"/>
                <a:sym typeface="Oswald"/>
              </a:rPr>
              <a:t>#5 </a:t>
            </a:r>
            <a:r>
              <a:rPr lang="en-GB" sz="1800">
                <a:latin typeface="Oswald"/>
                <a:ea typeface="Oswald"/>
                <a:cs typeface="Oswald"/>
                <a:sym typeface="Oswald"/>
              </a:rPr>
              <a:t>Error prevention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00" name="Google Shape;500;g63ac257c9c_0_49"/>
          <p:cNvSpPr/>
          <p:nvPr/>
        </p:nvSpPr>
        <p:spPr>
          <a:xfrm>
            <a:off x="3853850" y="3278975"/>
            <a:ext cx="1178100" cy="214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g63ac257c9c_0_49"/>
          <p:cNvSpPr/>
          <p:nvPr/>
        </p:nvSpPr>
        <p:spPr>
          <a:xfrm>
            <a:off x="3393900" y="803850"/>
            <a:ext cx="1269000" cy="29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"/>
          <p:cNvSpPr txBox="1"/>
          <p:nvPr/>
        </p:nvSpPr>
        <p:spPr>
          <a:xfrm>
            <a:off x="7875000" y="2645450"/>
            <a:ext cx="12690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0" u="none" cap="none" strike="noStrike">
              <a:solidFill>
                <a:srgbClr val="07376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95" name="Google Shape;95;p3"/>
          <p:cNvCxnSpPr/>
          <p:nvPr/>
        </p:nvCxnSpPr>
        <p:spPr>
          <a:xfrm>
            <a:off x="1259225" y="346775"/>
            <a:ext cx="0" cy="4407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96" name="Google Shape;96;p3"/>
          <p:cNvPicPr preferRelativeResize="0"/>
          <p:nvPr/>
        </p:nvPicPr>
        <p:blipFill rotWithShape="1">
          <a:blip r:embed="rId3">
            <a:alphaModFix/>
          </a:blip>
          <a:srcRect b="74229" l="7061" r="11298" t="0"/>
          <a:stretch/>
        </p:blipFill>
        <p:spPr>
          <a:xfrm>
            <a:off x="199781" y="311216"/>
            <a:ext cx="932688" cy="850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3"/>
          <p:cNvPicPr preferRelativeResize="0"/>
          <p:nvPr/>
        </p:nvPicPr>
        <p:blipFill rotWithShape="1">
          <a:blip r:embed="rId4">
            <a:alphaModFix/>
          </a:blip>
          <a:srcRect b="50521" l="7061" r="11298" t="25012"/>
          <a:stretch/>
        </p:blipFill>
        <p:spPr>
          <a:xfrm>
            <a:off x="198720" y="2955299"/>
            <a:ext cx="929900" cy="8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3"/>
          <p:cNvPicPr preferRelativeResize="0"/>
          <p:nvPr/>
        </p:nvPicPr>
        <p:blipFill rotWithShape="1">
          <a:blip r:embed="rId4">
            <a:alphaModFix/>
          </a:blip>
          <a:srcRect b="25281" l="7061" r="11298" t="50251"/>
          <a:stretch/>
        </p:blipFill>
        <p:spPr>
          <a:xfrm>
            <a:off x="170261" y="2080521"/>
            <a:ext cx="929900" cy="8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3"/>
          <p:cNvPicPr preferRelativeResize="0"/>
          <p:nvPr/>
        </p:nvPicPr>
        <p:blipFill rotWithShape="1">
          <a:blip r:embed="rId4">
            <a:alphaModFix/>
          </a:blip>
          <a:srcRect b="1378" l="7061" r="11298" t="74153"/>
          <a:stretch/>
        </p:blipFill>
        <p:spPr>
          <a:xfrm>
            <a:off x="183669" y="3852157"/>
            <a:ext cx="929900" cy="8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3"/>
          <p:cNvPicPr preferRelativeResize="0"/>
          <p:nvPr/>
        </p:nvPicPr>
        <p:blipFill rotWithShape="1">
          <a:blip r:embed="rId5">
            <a:alphaModFix/>
          </a:blip>
          <a:srcRect b="0" l="67780" r="0" t="0"/>
          <a:stretch/>
        </p:blipFill>
        <p:spPr>
          <a:xfrm>
            <a:off x="218682" y="1178842"/>
            <a:ext cx="894887" cy="908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8338" y="1482938"/>
            <a:ext cx="2047874" cy="204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73938" y="1720207"/>
            <a:ext cx="1771650" cy="160608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3"/>
          <p:cNvSpPr txBox="1"/>
          <p:nvPr/>
        </p:nvSpPr>
        <p:spPr>
          <a:xfrm>
            <a:off x="1259225" y="444950"/>
            <a:ext cx="7884600" cy="12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0">
                <a:solidFill>
                  <a:srgbClr val="212121"/>
                </a:solidFill>
                <a:highlight>
                  <a:srgbClr val="00FFFF"/>
                </a:highlight>
                <a:latin typeface="Caveat"/>
                <a:ea typeface="Caveat"/>
                <a:cs typeface="Caveat"/>
                <a:sym typeface="Caveat"/>
              </a:rPr>
              <a:t>Problems</a:t>
            </a:r>
            <a:endParaRPr b="1" sz="6000">
              <a:solidFill>
                <a:srgbClr val="212121"/>
              </a:solidFill>
              <a:highlight>
                <a:srgbClr val="00FFFF"/>
              </a:highlight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04" name="Google Shape;104;p3"/>
          <p:cNvPicPr preferRelativeResize="0"/>
          <p:nvPr/>
        </p:nvPicPr>
        <p:blipFill rotWithShape="1">
          <a:blip r:embed="rId8">
            <a:alphaModFix/>
          </a:blip>
          <a:srcRect b="-34697" l="1881370" r="-1681370" t="22589"/>
          <a:stretch/>
        </p:blipFill>
        <p:spPr>
          <a:xfrm flipH="1">
            <a:off x="5419385" y="900277"/>
            <a:ext cx="28575" cy="367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3"/>
          <p:cNvSpPr txBox="1"/>
          <p:nvPr/>
        </p:nvSpPr>
        <p:spPr>
          <a:xfrm>
            <a:off x="2035100" y="3459700"/>
            <a:ext cx="28266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Excessive &amp; Repetitive Emails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5879725" y="3459700"/>
            <a:ext cx="26349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Unaware of school events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07" name="Google Shape;107;p3"/>
          <p:cNvCxnSpPr/>
          <p:nvPr/>
        </p:nvCxnSpPr>
        <p:spPr>
          <a:xfrm flipH="1">
            <a:off x="5180525" y="1652450"/>
            <a:ext cx="21000" cy="293340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617664b8fc_3_5"/>
          <p:cNvSpPr txBox="1"/>
          <p:nvPr/>
        </p:nvSpPr>
        <p:spPr>
          <a:xfrm>
            <a:off x="7875000" y="2645450"/>
            <a:ext cx="12690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0" u="none" cap="none" strike="noStrike">
              <a:solidFill>
                <a:srgbClr val="07376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507" name="Google Shape;507;g617664b8fc_3_5"/>
          <p:cNvCxnSpPr/>
          <p:nvPr/>
        </p:nvCxnSpPr>
        <p:spPr>
          <a:xfrm>
            <a:off x="1259225" y="346775"/>
            <a:ext cx="0" cy="4407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508" name="Google Shape;508;g617664b8fc_3_5"/>
          <p:cNvPicPr preferRelativeResize="0"/>
          <p:nvPr/>
        </p:nvPicPr>
        <p:blipFill rotWithShape="1">
          <a:blip r:embed="rId3">
            <a:alphaModFix/>
          </a:blip>
          <a:srcRect b="50519" l="7061" r="11298" t="25012"/>
          <a:stretch/>
        </p:blipFill>
        <p:spPr>
          <a:xfrm>
            <a:off x="193283" y="2972116"/>
            <a:ext cx="929900" cy="8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g617664b8fc_3_5"/>
          <p:cNvPicPr preferRelativeResize="0"/>
          <p:nvPr/>
        </p:nvPicPr>
        <p:blipFill rotWithShape="1">
          <a:blip r:embed="rId3">
            <a:alphaModFix/>
          </a:blip>
          <a:srcRect b="74228" l="7061" r="11298" t="0"/>
          <a:stretch/>
        </p:blipFill>
        <p:spPr>
          <a:xfrm>
            <a:off x="198213" y="368575"/>
            <a:ext cx="929900" cy="8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g617664b8fc_3_5"/>
          <p:cNvPicPr preferRelativeResize="0"/>
          <p:nvPr/>
        </p:nvPicPr>
        <p:blipFill rotWithShape="1">
          <a:blip r:embed="rId4">
            <a:alphaModFix/>
          </a:blip>
          <a:srcRect b="0" l="67780" r="0" t="0"/>
          <a:stretch/>
        </p:blipFill>
        <p:spPr>
          <a:xfrm>
            <a:off x="210769" y="1205326"/>
            <a:ext cx="894927" cy="8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g617664b8fc_3_5"/>
          <p:cNvPicPr preferRelativeResize="0"/>
          <p:nvPr/>
        </p:nvPicPr>
        <p:blipFill rotWithShape="1">
          <a:blip r:embed="rId5">
            <a:alphaModFix/>
          </a:blip>
          <a:srcRect b="1379" l="7061" r="11298" t="74152"/>
          <a:stretch/>
        </p:blipFill>
        <p:spPr>
          <a:xfrm>
            <a:off x="175797" y="3824817"/>
            <a:ext cx="929900" cy="8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g617664b8fc_3_5"/>
          <p:cNvPicPr preferRelativeResize="0"/>
          <p:nvPr/>
        </p:nvPicPr>
        <p:blipFill rotWithShape="1">
          <a:blip r:embed="rId3">
            <a:alphaModFix/>
          </a:blip>
          <a:srcRect b="25279" l="7061" r="11298" t="50253"/>
          <a:stretch/>
        </p:blipFill>
        <p:spPr>
          <a:xfrm>
            <a:off x="182236" y="2119415"/>
            <a:ext cx="929900" cy="8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g617664b8fc_3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13075" y="665450"/>
            <a:ext cx="2435528" cy="3520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g617664b8fc_3_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55975" y="671295"/>
            <a:ext cx="2435524" cy="3508832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g617664b8fc_3_5"/>
          <p:cNvSpPr txBox="1"/>
          <p:nvPr/>
        </p:nvSpPr>
        <p:spPr>
          <a:xfrm>
            <a:off x="2213075" y="4268500"/>
            <a:ext cx="3170700" cy="12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●"/>
            </a:pPr>
            <a:r>
              <a:rPr lang="en-GB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Settings and profile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0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#1  Visibility of system status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63ac257c9c_0_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g63ac257c9c_0_85"/>
          <p:cNvSpPr txBox="1"/>
          <p:nvPr/>
        </p:nvSpPr>
        <p:spPr>
          <a:xfrm>
            <a:off x="582525" y="1759950"/>
            <a:ext cx="7498200" cy="1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7200">
                <a:solidFill>
                  <a:schemeClr val="accent2"/>
                </a:solidFill>
                <a:highlight>
                  <a:srgbClr val="00FFFF"/>
                </a:highlight>
                <a:latin typeface="Caveat"/>
                <a:ea typeface="Caveat"/>
                <a:cs typeface="Caveat"/>
                <a:sym typeface="Caveat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 txBox="1"/>
          <p:nvPr/>
        </p:nvSpPr>
        <p:spPr>
          <a:xfrm>
            <a:off x="7875000" y="2645450"/>
            <a:ext cx="12690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0" u="none" cap="none" strike="noStrike">
              <a:solidFill>
                <a:srgbClr val="07376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113" name="Google Shape;113;p4"/>
          <p:cNvCxnSpPr/>
          <p:nvPr/>
        </p:nvCxnSpPr>
        <p:spPr>
          <a:xfrm>
            <a:off x="1259225" y="346775"/>
            <a:ext cx="0" cy="4407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114" name="Google Shape;114;p4"/>
          <p:cNvPicPr preferRelativeResize="0"/>
          <p:nvPr/>
        </p:nvPicPr>
        <p:blipFill rotWithShape="1">
          <a:blip r:embed="rId3">
            <a:alphaModFix/>
          </a:blip>
          <a:srcRect b="74229" l="7061" r="11298" t="0"/>
          <a:stretch/>
        </p:blipFill>
        <p:spPr>
          <a:xfrm>
            <a:off x="178814" y="284220"/>
            <a:ext cx="929900" cy="8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4"/>
          <p:cNvPicPr preferRelativeResize="0"/>
          <p:nvPr/>
        </p:nvPicPr>
        <p:blipFill rotWithShape="1">
          <a:blip r:embed="rId4">
            <a:alphaModFix/>
          </a:blip>
          <a:srcRect b="50521" l="7061" r="11298" t="25012"/>
          <a:stretch/>
        </p:blipFill>
        <p:spPr>
          <a:xfrm>
            <a:off x="198720" y="2955299"/>
            <a:ext cx="929900" cy="8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4"/>
          <p:cNvPicPr preferRelativeResize="0"/>
          <p:nvPr/>
        </p:nvPicPr>
        <p:blipFill rotWithShape="1">
          <a:blip r:embed="rId4">
            <a:alphaModFix/>
          </a:blip>
          <a:srcRect b="25281" l="7061" r="11298" t="50251"/>
          <a:stretch/>
        </p:blipFill>
        <p:spPr>
          <a:xfrm>
            <a:off x="178814" y="2080520"/>
            <a:ext cx="929900" cy="8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4"/>
          <p:cNvPicPr preferRelativeResize="0"/>
          <p:nvPr/>
        </p:nvPicPr>
        <p:blipFill rotWithShape="1">
          <a:blip r:embed="rId4">
            <a:alphaModFix/>
          </a:blip>
          <a:srcRect b="1378" l="7061" r="11298" t="74153"/>
          <a:stretch/>
        </p:blipFill>
        <p:spPr>
          <a:xfrm>
            <a:off x="183669" y="3852157"/>
            <a:ext cx="929900" cy="8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4"/>
          <p:cNvPicPr preferRelativeResize="0"/>
          <p:nvPr/>
        </p:nvPicPr>
        <p:blipFill rotWithShape="1">
          <a:blip r:embed="rId5">
            <a:alphaModFix/>
          </a:blip>
          <a:srcRect b="0" l="67780" r="0" t="0"/>
          <a:stretch/>
        </p:blipFill>
        <p:spPr>
          <a:xfrm>
            <a:off x="213786" y="1182370"/>
            <a:ext cx="894928" cy="89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4"/>
          <p:cNvSpPr txBox="1"/>
          <p:nvPr/>
        </p:nvSpPr>
        <p:spPr>
          <a:xfrm>
            <a:off x="4117250" y="1778850"/>
            <a:ext cx="67950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43177" y="281225"/>
            <a:ext cx="4547575" cy="45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74999" y="3808000"/>
            <a:ext cx="814519" cy="7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2028649" y="281225"/>
            <a:ext cx="814519" cy="7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86950" y="1321000"/>
            <a:ext cx="7581900" cy="23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"/>
          <p:cNvSpPr txBox="1"/>
          <p:nvPr/>
        </p:nvSpPr>
        <p:spPr>
          <a:xfrm>
            <a:off x="4660125" y="2962150"/>
            <a:ext cx="71388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 txBox="1"/>
          <p:nvPr/>
        </p:nvSpPr>
        <p:spPr>
          <a:xfrm>
            <a:off x="7875000" y="2645450"/>
            <a:ext cx="12690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0" u="none" cap="none" strike="noStrike">
              <a:solidFill>
                <a:srgbClr val="07376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130" name="Google Shape;130;p5"/>
          <p:cNvCxnSpPr/>
          <p:nvPr/>
        </p:nvCxnSpPr>
        <p:spPr>
          <a:xfrm>
            <a:off x="1259225" y="346775"/>
            <a:ext cx="0" cy="4407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131" name="Google Shape;131;p5"/>
          <p:cNvPicPr preferRelativeResize="0"/>
          <p:nvPr/>
        </p:nvPicPr>
        <p:blipFill rotWithShape="1">
          <a:blip r:embed="rId3">
            <a:alphaModFix/>
          </a:blip>
          <a:srcRect b="50521" l="7061" r="11298" t="25012"/>
          <a:stretch/>
        </p:blipFill>
        <p:spPr>
          <a:xfrm>
            <a:off x="193283" y="2972116"/>
            <a:ext cx="929900" cy="8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"/>
          <p:cNvPicPr preferRelativeResize="0"/>
          <p:nvPr/>
        </p:nvPicPr>
        <p:blipFill rotWithShape="1">
          <a:blip r:embed="rId3">
            <a:alphaModFix/>
          </a:blip>
          <a:srcRect b="25281" l="7061" r="11298" t="50251"/>
          <a:stretch/>
        </p:blipFill>
        <p:spPr>
          <a:xfrm>
            <a:off x="182236" y="2119415"/>
            <a:ext cx="929900" cy="8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"/>
          <p:cNvPicPr preferRelativeResize="0"/>
          <p:nvPr/>
        </p:nvPicPr>
        <p:blipFill rotWithShape="1">
          <a:blip r:embed="rId3">
            <a:alphaModFix/>
          </a:blip>
          <a:srcRect b="1378" l="7061" r="11298" t="74153"/>
          <a:stretch/>
        </p:blipFill>
        <p:spPr>
          <a:xfrm>
            <a:off x="193283" y="3860168"/>
            <a:ext cx="918853" cy="89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5"/>
          <p:cNvPicPr preferRelativeResize="0"/>
          <p:nvPr/>
        </p:nvPicPr>
        <p:blipFill rotWithShape="1">
          <a:blip r:embed="rId4">
            <a:alphaModFix/>
          </a:blip>
          <a:srcRect b="0" l="67780" r="0" t="0"/>
          <a:stretch/>
        </p:blipFill>
        <p:spPr>
          <a:xfrm>
            <a:off x="204233" y="1222046"/>
            <a:ext cx="907981" cy="8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5"/>
          <p:cNvPicPr preferRelativeResize="0"/>
          <p:nvPr/>
        </p:nvPicPr>
        <p:blipFill rotWithShape="1">
          <a:blip r:embed="rId3">
            <a:alphaModFix/>
          </a:blip>
          <a:srcRect b="74229" l="7061" r="11298" t="0"/>
          <a:stretch/>
        </p:blipFill>
        <p:spPr>
          <a:xfrm>
            <a:off x="193263" y="333225"/>
            <a:ext cx="929900" cy="8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1275" y="1318100"/>
            <a:ext cx="5044100" cy="320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8850" y="463309"/>
            <a:ext cx="1066800" cy="920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71061" y="519837"/>
            <a:ext cx="1066800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56588" y="544875"/>
            <a:ext cx="731325" cy="5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38788" y="624550"/>
            <a:ext cx="731325" cy="59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5"/>
          <p:cNvSpPr txBox="1"/>
          <p:nvPr/>
        </p:nvSpPr>
        <p:spPr>
          <a:xfrm>
            <a:off x="7399200" y="545325"/>
            <a:ext cx="16731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Oswald"/>
                <a:ea typeface="Oswald"/>
                <a:cs typeface="Oswald"/>
                <a:sym typeface="Oswald"/>
              </a:rPr>
              <a:t>Participants</a:t>
            </a:r>
            <a:endParaRPr sz="25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2" name="Google Shape;142;p5"/>
          <p:cNvSpPr txBox="1"/>
          <p:nvPr/>
        </p:nvSpPr>
        <p:spPr>
          <a:xfrm>
            <a:off x="7399200" y="1142375"/>
            <a:ext cx="1673100" cy="3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-GB" sz="1800">
                <a:latin typeface="Oswald"/>
                <a:ea typeface="Oswald"/>
                <a:cs typeface="Oswald"/>
                <a:sym typeface="Oswald"/>
              </a:rPr>
              <a:t>SMU students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-GB" sz="1800">
                <a:latin typeface="Oswald"/>
                <a:ea typeface="Oswald"/>
                <a:cs typeface="Oswald"/>
                <a:sym typeface="Oswald"/>
              </a:rPr>
              <a:t>18-25 years old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-GB" sz="1800">
                <a:latin typeface="Oswald"/>
                <a:ea typeface="Oswald"/>
                <a:cs typeface="Oswald"/>
                <a:sym typeface="Oswald"/>
              </a:rPr>
              <a:t>Freshmen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-GB" sz="1800">
                <a:latin typeface="Oswald"/>
                <a:ea typeface="Oswald"/>
                <a:cs typeface="Oswald"/>
                <a:sym typeface="Oswald"/>
              </a:rPr>
              <a:t>Sophomore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-GB" sz="1800">
                <a:latin typeface="Oswald"/>
                <a:ea typeface="Oswald"/>
                <a:cs typeface="Oswald"/>
                <a:sym typeface="Oswald"/>
              </a:rPr>
              <a:t>OCSP leader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-GB" sz="1800">
                <a:latin typeface="Oswald"/>
                <a:ea typeface="Oswald"/>
                <a:cs typeface="Oswald"/>
                <a:sym typeface="Oswald"/>
              </a:rPr>
              <a:t>CCA Exco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43" name="Google Shape;143;p5"/>
          <p:cNvCxnSpPr/>
          <p:nvPr/>
        </p:nvCxnSpPr>
        <p:spPr>
          <a:xfrm flipH="1">
            <a:off x="7287750" y="421400"/>
            <a:ext cx="12300" cy="4189200"/>
          </a:xfrm>
          <a:prstGeom prst="straightConnector1">
            <a:avLst/>
          </a:prstGeom>
          <a:noFill/>
          <a:ln cap="flat" cmpd="sng" w="19050">
            <a:solidFill>
              <a:srgbClr val="1C458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" name="Google Shape;148;p6"/>
          <p:cNvCxnSpPr/>
          <p:nvPr/>
        </p:nvCxnSpPr>
        <p:spPr>
          <a:xfrm>
            <a:off x="1259225" y="346775"/>
            <a:ext cx="0" cy="4407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149" name="Google Shape;149;p6"/>
          <p:cNvPicPr preferRelativeResize="0"/>
          <p:nvPr/>
        </p:nvPicPr>
        <p:blipFill rotWithShape="1">
          <a:blip r:embed="rId3">
            <a:alphaModFix/>
          </a:blip>
          <a:srcRect b="50521" l="7061" r="11298" t="25012"/>
          <a:stretch/>
        </p:blipFill>
        <p:spPr>
          <a:xfrm>
            <a:off x="193283" y="2972116"/>
            <a:ext cx="929900" cy="8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6"/>
          <p:cNvPicPr preferRelativeResize="0"/>
          <p:nvPr/>
        </p:nvPicPr>
        <p:blipFill rotWithShape="1">
          <a:blip r:embed="rId3">
            <a:alphaModFix/>
          </a:blip>
          <a:srcRect b="25281" l="7061" r="11298" t="50251"/>
          <a:stretch/>
        </p:blipFill>
        <p:spPr>
          <a:xfrm>
            <a:off x="182236" y="2119415"/>
            <a:ext cx="929900" cy="8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6"/>
          <p:cNvPicPr preferRelativeResize="0"/>
          <p:nvPr/>
        </p:nvPicPr>
        <p:blipFill rotWithShape="1">
          <a:blip r:embed="rId3">
            <a:alphaModFix/>
          </a:blip>
          <a:srcRect b="1378" l="7061" r="11298" t="74153"/>
          <a:stretch/>
        </p:blipFill>
        <p:spPr>
          <a:xfrm>
            <a:off x="193283" y="3860168"/>
            <a:ext cx="918853" cy="89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6"/>
          <p:cNvPicPr preferRelativeResize="0"/>
          <p:nvPr/>
        </p:nvPicPr>
        <p:blipFill rotWithShape="1">
          <a:blip r:embed="rId4">
            <a:alphaModFix/>
          </a:blip>
          <a:srcRect b="0" l="67780" r="0" t="0"/>
          <a:stretch/>
        </p:blipFill>
        <p:spPr>
          <a:xfrm>
            <a:off x="204233" y="1231371"/>
            <a:ext cx="907981" cy="8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6"/>
          <p:cNvPicPr preferRelativeResize="0"/>
          <p:nvPr/>
        </p:nvPicPr>
        <p:blipFill rotWithShape="1">
          <a:blip r:embed="rId3">
            <a:alphaModFix/>
          </a:blip>
          <a:srcRect b="74229" l="7061" r="11298" t="0"/>
          <a:stretch/>
        </p:blipFill>
        <p:spPr>
          <a:xfrm>
            <a:off x="193263" y="333225"/>
            <a:ext cx="929900" cy="8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0374" y="1510650"/>
            <a:ext cx="2122200" cy="21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78237" y="1894738"/>
            <a:ext cx="1346475" cy="130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4875" y="-100600"/>
            <a:ext cx="3879675" cy="19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19900" y="277762"/>
            <a:ext cx="2134325" cy="12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4875" y="1574075"/>
            <a:ext cx="3879675" cy="19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55275" y="1952425"/>
            <a:ext cx="2298859" cy="123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4862" y="3248750"/>
            <a:ext cx="3879675" cy="19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77362" y="3664063"/>
            <a:ext cx="2454650" cy="116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29001" y="346775"/>
            <a:ext cx="1159349" cy="116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43725" y="2148473"/>
            <a:ext cx="929900" cy="929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443725" y="3781475"/>
            <a:ext cx="929900" cy="92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0">
        <p:fade thruBlk="1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3a2ec9a06_0_259"/>
          <p:cNvSpPr txBox="1"/>
          <p:nvPr/>
        </p:nvSpPr>
        <p:spPr>
          <a:xfrm>
            <a:off x="7875000" y="2645450"/>
            <a:ext cx="12690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0" u="none" cap="none" strike="noStrike">
              <a:solidFill>
                <a:srgbClr val="07376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170" name="Google Shape;170;g63a2ec9a06_0_259"/>
          <p:cNvCxnSpPr/>
          <p:nvPr/>
        </p:nvCxnSpPr>
        <p:spPr>
          <a:xfrm>
            <a:off x="1259225" y="346775"/>
            <a:ext cx="0" cy="4407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171" name="Google Shape;171;g63a2ec9a06_0_259"/>
          <p:cNvPicPr preferRelativeResize="0"/>
          <p:nvPr/>
        </p:nvPicPr>
        <p:blipFill rotWithShape="1">
          <a:blip r:embed="rId3">
            <a:alphaModFix/>
          </a:blip>
          <a:srcRect b="50519" l="7061" r="11298" t="25012"/>
          <a:stretch/>
        </p:blipFill>
        <p:spPr>
          <a:xfrm>
            <a:off x="193283" y="2972116"/>
            <a:ext cx="929900" cy="8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63a2ec9a06_0_259"/>
          <p:cNvPicPr preferRelativeResize="0"/>
          <p:nvPr/>
        </p:nvPicPr>
        <p:blipFill rotWithShape="1">
          <a:blip r:embed="rId3">
            <a:alphaModFix/>
          </a:blip>
          <a:srcRect b="25279" l="7061" r="11298" t="50253"/>
          <a:stretch/>
        </p:blipFill>
        <p:spPr>
          <a:xfrm>
            <a:off x="182236" y="2119415"/>
            <a:ext cx="929900" cy="8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63a2ec9a06_0_259"/>
          <p:cNvPicPr preferRelativeResize="0"/>
          <p:nvPr/>
        </p:nvPicPr>
        <p:blipFill rotWithShape="1">
          <a:blip r:embed="rId3">
            <a:alphaModFix/>
          </a:blip>
          <a:srcRect b="1379" l="7061" r="11298" t="74152"/>
          <a:stretch/>
        </p:blipFill>
        <p:spPr>
          <a:xfrm>
            <a:off x="193283" y="3860168"/>
            <a:ext cx="918853" cy="89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63a2ec9a06_0_259"/>
          <p:cNvPicPr preferRelativeResize="0"/>
          <p:nvPr/>
        </p:nvPicPr>
        <p:blipFill rotWithShape="1">
          <a:blip r:embed="rId4">
            <a:alphaModFix/>
          </a:blip>
          <a:srcRect b="0" l="67780" r="0" t="0"/>
          <a:stretch/>
        </p:blipFill>
        <p:spPr>
          <a:xfrm>
            <a:off x="206708" y="1228046"/>
            <a:ext cx="907981" cy="8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63a2ec9a06_0_259"/>
          <p:cNvPicPr preferRelativeResize="0"/>
          <p:nvPr/>
        </p:nvPicPr>
        <p:blipFill rotWithShape="1">
          <a:blip r:embed="rId3">
            <a:alphaModFix/>
          </a:blip>
          <a:srcRect b="74228" l="7061" r="11298" t="0"/>
          <a:stretch/>
        </p:blipFill>
        <p:spPr>
          <a:xfrm>
            <a:off x="184788" y="333225"/>
            <a:ext cx="929900" cy="8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63a2ec9a06_0_2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3751" y="63350"/>
            <a:ext cx="1159349" cy="116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63a2ec9a06_0_259"/>
          <p:cNvSpPr txBox="1"/>
          <p:nvPr/>
        </p:nvSpPr>
        <p:spPr>
          <a:xfrm>
            <a:off x="2563088" y="346775"/>
            <a:ext cx="4995600" cy="9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Students don’t read every email</a:t>
            </a:r>
            <a:endParaRPr sz="3000"/>
          </a:p>
        </p:txBody>
      </p:sp>
      <p:sp>
        <p:nvSpPr>
          <p:cNvPr id="178" name="Google Shape;178;g63a2ec9a06_0_259"/>
          <p:cNvSpPr txBox="1"/>
          <p:nvPr/>
        </p:nvSpPr>
        <p:spPr>
          <a:xfrm>
            <a:off x="1871500" y="2280500"/>
            <a:ext cx="12690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g63a2ec9a06_0_2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10800000">
            <a:off x="1544850" y="1078275"/>
            <a:ext cx="6201375" cy="3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63a2ec9a06_0_259"/>
          <p:cNvSpPr txBox="1"/>
          <p:nvPr/>
        </p:nvSpPr>
        <p:spPr>
          <a:xfrm>
            <a:off x="1625650" y="1192625"/>
            <a:ext cx="2844900" cy="29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Goals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Char char="●"/>
            </a:pPr>
            <a:r>
              <a:rPr lang="en-GB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To ensure important emails are read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Char char="●"/>
            </a:pPr>
            <a:r>
              <a:rPr lang="en-GB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To sort or prioritize emails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81" name="Google Shape;181;g63a2ec9a06_0_2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0358" y="1076475"/>
            <a:ext cx="26419" cy="361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63a2ec9a06_0_259"/>
          <p:cNvSpPr txBox="1"/>
          <p:nvPr/>
        </p:nvSpPr>
        <p:spPr>
          <a:xfrm>
            <a:off x="4653725" y="1208300"/>
            <a:ext cx="3038100" cy="3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Issues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Char char="●"/>
            </a:pPr>
            <a:r>
              <a:rPr lang="en-GB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Excessive emails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Char char="●"/>
            </a:pPr>
            <a:r>
              <a:rPr lang="en-GB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Students skim through their emails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-"/>
            </a:pPr>
            <a:r>
              <a:rPr lang="en-GB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May miss out on important / relevant emails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3a2ec9a06_0_337"/>
          <p:cNvSpPr txBox="1"/>
          <p:nvPr/>
        </p:nvSpPr>
        <p:spPr>
          <a:xfrm>
            <a:off x="7875000" y="2645450"/>
            <a:ext cx="12690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0" u="none" cap="none" strike="noStrike">
              <a:solidFill>
                <a:srgbClr val="07376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188" name="Google Shape;188;g63a2ec9a06_0_337"/>
          <p:cNvCxnSpPr/>
          <p:nvPr/>
        </p:nvCxnSpPr>
        <p:spPr>
          <a:xfrm>
            <a:off x="1259225" y="346775"/>
            <a:ext cx="0" cy="4407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189" name="Google Shape;189;g63a2ec9a06_0_337"/>
          <p:cNvPicPr preferRelativeResize="0"/>
          <p:nvPr/>
        </p:nvPicPr>
        <p:blipFill rotWithShape="1">
          <a:blip r:embed="rId3">
            <a:alphaModFix/>
          </a:blip>
          <a:srcRect b="50519" l="7061" r="11298" t="25012"/>
          <a:stretch/>
        </p:blipFill>
        <p:spPr>
          <a:xfrm>
            <a:off x="193283" y="2972116"/>
            <a:ext cx="929900" cy="8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63a2ec9a06_0_337"/>
          <p:cNvPicPr preferRelativeResize="0"/>
          <p:nvPr/>
        </p:nvPicPr>
        <p:blipFill rotWithShape="1">
          <a:blip r:embed="rId3">
            <a:alphaModFix/>
          </a:blip>
          <a:srcRect b="25279" l="7061" r="11298" t="50253"/>
          <a:stretch/>
        </p:blipFill>
        <p:spPr>
          <a:xfrm>
            <a:off x="182236" y="2119415"/>
            <a:ext cx="929900" cy="8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63a2ec9a06_0_337"/>
          <p:cNvPicPr preferRelativeResize="0"/>
          <p:nvPr/>
        </p:nvPicPr>
        <p:blipFill rotWithShape="1">
          <a:blip r:embed="rId3">
            <a:alphaModFix/>
          </a:blip>
          <a:srcRect b="1379" l="7061" r="11298" t="74152"/>
          <a:stretch/>
        </p:blipFill>
        <p:spPr>
          <a:xfrm>
            <a:off x="193283" y="3860168"/>
            <a:ext cx="918853" cy="89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63a2ec9a06_0_337"/>
          <p:cNvPicPr preferRelativeResize="0"/>
          <p:nvPr/>
        </p:nvPicPr>
        <p:blipFill rotWithShape="1">
          <a:blip r:embed="rId4">
            <a:alphaModFix/>
          </a:blip>
          <a:srcRect b="0" l="67780" r="0" t="0"/>
          <a:stretch/>
        </p:blipFill>
        <p:spPr>
          <a:xfrm>
            <a:off x="204233" y="1222046"/>
            <a:ext cx="907981" cy="8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63a2ec9a06_0_337"/>
          <p:cNvPicPr preferRelativeResize="0"/>
          <p:nvPr/>
        </p:nvPicPr>
        <p:blipFill rotWithShape="1">
          <a:blip r:embed="rId3">
            <a:alphaModFix/>
          </a:blip>
          <a:srcRect b="74228" l="7061" r="11298" t="0"/>
          <a:stretch/>
        </p:blipFill>
        <p:spPr>
          <a:xfrm>
            <a:off x="182213" y="333225"/>
            <a:ext cx="929900" cy="89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63a2ec9a06_0_337"/>
          <p:cNvSpPr txBox="1"/>
          <p:nvPr/>
        </p:nvSpPr>
        <p:spPr>
          <a:xfrm>
            <a:off x="2563100" y="126875"/>
            <a:ext cx="6243000" cy="9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Information regarding non-academic activities difficult to obtain </a:t>
            </a:r>
            <a:endParaRPr sz="3000"/>
          </a:p>
        </p:txBody>
      </p:sp>
      <p:sp>
        <p:nvSpPr>
          <p:cNvPr id="195" name="Google Shape;195;g63a2ec9a06_0_337"/>
          <p:cNvSpPr txBox="1"/>
          <p:nvPr/>
        </p:nvSpPr>
        <p:spPr>
          <a:xfrm>
            <a:off x="1871500" y="2280500"/>
            <a:ext cx="12690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g63a2ec9a06_0_3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4858" y="1110400"/>
            <a:ext cx="6181725" cy="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63a2ec9a06_0_337"/>
          <p:cNvSpPr txBox="1"/>
          <p:nvPr/>
        </p:nvSpPr>
        <p:spPr>
          <a:xfrm>
            <a:off x="1625645" y="1192625"/>
            <a:ext cx="2844900" cy="9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Goals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191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Char char="●"/>
            </a:pPr>
            <a:r>
              <a:rPr lang="en-GB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To find information regarding a specific non-academic </a:t>
            </a:r>
            <a:r>
              <a:rPr lang="en-GB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initiatives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98" name="Google Shape;198;g63a2ec9a06_0_3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53908" y="1208225"/>
            <a:ext cx="26419" cy="361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63a2ec9a06_0_337"/>
          <p:cNvSpPr txBox="1"/>
          <p:nvPr/>
        </p:nvSpPr>
        <p:spPr>
          <a:xfrm>
            <a:off x="4836975" y="1192625"/>
            <a:ext cx="3038100" cy="39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Issues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Char char="●"/>
            </a:pPr>
            <a:r>
              <a:rPr lang="en-GB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Excessive emails especially from non-academic activities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Char char="●"/>
            </a:pPr>
            <a:r>
              <a:rPr lang="en-GB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Lack of single platform for students to find out more on current  available CCA, OCSPs, etc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00" name="Google Shape;200;g63a2ec9a06_0_3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44850" y="126873"/>
            <a:ext cx="929900" cy="929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ac257c9c_0_91"/>
          <p:cNvSpPr txBox="1"/>
          <p:nvPr/>
        </p:nvSpPr>
        <p:spPr>
          <a:xfrm>
            <a:off x="7875000" y="2645450"/>
            <a:ext cx="12690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0" u="none" cap="none" strike="noStrike">
              <a:solidFill>
                <a:srgbClr val="07376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206" name="Google Shape;206;g63ac257c9c_0_91"/>
          <p:cNvCxnSpPr/>
          <p:nvPr/>
        </p:nvCxnSpPr>
        <p:spPr>
          <a:xfrm>
            <a:off x="1259225" y="346775"/>
            <a:ext cx="0" cy="44073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207" name="Google Shape;207;g63ac257c9c_0_91"/>
          <p:cNvPicPr preferRelativeResize="0"/>
          <p:nvPr/>
        </p:nvPicPr>
        <p:blipFill rotWithShape="1">
          <a:blip r:embed="rId3">
            <a:alphaModFix/>
          </a:blip>
          <a:srcRect b="50519" l="7061" r="11298" t="25012"/>
          <a:stretch/>
        </p:blipFill>
        <p:spPr>
          <a:xfrm>
            <a:off x="193283" y="2972116"/>
            <a:ext cx="929900" cy="8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63ac257c9c_0_91"/>
          <p:cNvPicPr preferRelativeResize="0"/>
          <p:nvPr/>
        </p:nvPicPr>
        <p:blipFill rotWithShape="1">
          <a:blip r:embed="rId3">
            <a:alphaModFix/>
          </a:blip>
          <a:srcRect b="25279" l="7061" r="11298" t="50253"/>
          <a:stretch/>
        </p:blipFill>
        <p:spPr>
          <a:xfrm>
            <a:off x="182236" y="2119415"/>
            <a:ext cx="929900" cy="8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63ac257c9c_0_91"/>
          <p:cNvPicPr preferRelativeResize="0"/>
          <p:nvPr/>
        </p:nvPicPr>
        <p:blipFill rotWithShape="1">
          <a:blip r:embed="rId3">
            <a:alphaModFix/>
          </a:blip>
          <a:srcRect b="1379" l="7061" r="11298" t="74152"/>
          <a:stretch/>
        </p:blipFill>
        <p:spPr>
          <a:xfrm>
            <a:off x="193283" y="3860168"/>
            <a:ext cx="918853" cy="896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63ac257c9c_0_91"/>
          <p:cNvPicPr preferRelativeResize="0"/>
          <p:nvPr/>
        </p:nvPicPr>
        <p:blipFill rotWithShape="1">
          <a:blip r:embed="rId4">
            <a:alphaModFix/>
          </a:blip>
          <a:srcRect b="0" l="67780" r="0" t="0"/>
          <a:stretch/>
        </p:blipFill>
        <p:spPr>
          <a:xfrm>
            <a:off x="204233" y="1222046"/>
            <a:ext cx="907981" cy="8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63ac257c9c_0_91"/>
          <p:cNvPicPr preferRelativeResize="0"/>
          <p:nvPr/>
        </p:nvPicPr>
        <p:blipFill rotWithShape="1">
          <a:blip r:embed="rId3">
            <a:alphaModFix/>
          </a:blip>
          <a:srcRect b="74228" l="7061" r="11298" t="0"/>
          <a:stretch/>
        </p:blipFill>
        <p:spPr>
          <a:xfrm>
            <a:off x="193263" y="333225"/>
            <a:ext cx="929900" cy="89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63ac257c9c_0_91"/>
          <p:cNvSpPr txBox="1"/>
          <p:nvPr/>
        </p:nvSpPr>
        <p:spPr>
          <a:xfrm>
            <a:off x="2563088" y="346775"/>
            <a:ext cx="4995600" cy="9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Backlog of obsolete events</a:t>
            </a:r>
            <a:endParaRPr sz="3000"/>
          </a:p>
        </p:txBody>
      </p:sp>
      <p:sp>
        <p:nvSpPr>
          <p:cNvPr id="213" name="Google Shape;213;g63ac257c9c_0_91"/>
          <p:cNvSpPr txBox="1"/>
          <p:nvPr/>
        </p:nvSpPr>
        <p:spPr>
          <a:xfrm>
            <a:off x="1871500" y="2280500"/>
            <a:ext cx="12690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g63ac257c9c_0_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4850" y="1110400"/>
            <a:ext cx="7192899" cy="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63ac257c9c_0_91"/>
          <p:cNvSpPr txBox="1"/>
          <p:nvPr/>
        </p:nvSpPr>
        <p:spPr>
          <a:xfrm>
            <a:off x="1625645" y="1192625"/>
            <a:ext cx="2844900" cy="9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Goals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Oswald"/>
              <a:buChar char="●"/>
            </a:pPr>
            <a:r>
              <a:rPr lang="en-GB" sz="2400">
                <a:latin typeface="Oswald"/>
                <a:ea typeface="Oswald"/>
                <a:cs typeface="Oswald"/>
                <a:sym typeface="Oswald"/>
              </a:rPr>
              <a:t>To find out more about current and upcoming events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16" name="Google Shape;216;g63ac257c9c_0_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4108" y="1208225"/>
            <a:ext cx="26419" cy="361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63ac257c9c_0_91"/>
          <p:cNvSpPr txBox="1"/>
          <p:nvPr/>
        </p:nvSpPr>
        <p:spPr>
          <a:xfrm>
            <a:off x="4784075" y="1138975"/>
            <a:ext cx="4359900" cy="38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Issues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Oswald"/>
              <a:buChar char="●"/>
            </a:pPr>
            <a:r>
              <a:rPr lang="en-GB" sz="2400">
                <a:latin typeface="Oswald"/>
                <a:ea typeface="Oswald"/>
                <a:cs typeface="Oswald"/>
                <a:sym typeface="Oswald"/>
              </a:rPr>
              <a:t>Emails get buried with the constant inflow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Char char="●"/>
            </a:pPr>
            <a:r>
              <a:rPr lang="en-GB" sz="2400">
                <a:latin typeface="Oswald"/>
                <a:ea typeface="Oswald"/>
                <a:cs typeface="Oswald"/>
                <a:sym typeface="Oswald"/>
              </a:rPr>
              <a:t>Some students do not check their mail often, others skimmed through might cause them to miss the event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Char char="●"/>
            </a:pPr>
            <a:r>
              <a:rPr lang="en-GB" sz="2400">
                <a:latin typeface="Oswald"/>
                <a:ea typeface="Oswald"/>
                <a:cs typeface="Oswald"/>
                <a:sym typeface="Oswald"/>
              </a:rPr>
              <a:t>Emails of events that are over, remained in students’ inbox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18" name="Google Shape;218;g63ac257c9c_0_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44850" y="180500"/>
            <a:ext cx="929900" cy="92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